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8"/>
  </p:notesMasterIdLst>
  <p:sldIdLst>
    <p:sldId id="345" r:id="rId2"/>
    <p:sldId id="333" r:id="rId3"/>
    <p:sldId id="334" r:id="rId4"/>
    <p:sldId id="335" r:id="rId5"/>
    <p:sldId id="336"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276" r:id="rId22"/>
    <p:sldId id="277" r:id="rId23"/>
    <p:sldId id="278" r:id="rId24"/>
    <p:sldId id="279" r:id="rId25"/>
    <p:sldId id="281" r:id="rId26"/>
    <p:sldId id="284" r:id="rId27"/>
    <p:sldId id="285" r:id="rId28"/>
    <p:sldId id="286" r:id="rId29"/>
    <p:sldId id="282" r:id="rId30"/>
    <p:sldId id="364" r:id="rId31"/>
    <p:sldId id="258" r:id="rId32"/>
    <p:sldId id="368" r:id="rId33"/>
    <p:sldId id="260" r:id="rId34"/>
    <p:sldId id="259" r:id="rId35"/>
    <p:sldId id="261" r:id="rId36"/>
    <p:sldId id="262" r:id="rId37"/>
    <p:sldId id="266" r:id="rId38"/>
    <p:sldId id="263" r:id="rId39"/>
    <p:sldId id="267" r:id="rId40"/>
    <p:sldId id="268" r:id="rId41"/>
    <p:sldId id="271" r:id="rId42"/>
    <p:sldId id="272" r:id="rId43"/>
    <p:sldId id="273" r:id="rId44"/>
    <p:sldId id="275" r:id="rId45"/>
    <p:sldId id="369" r:id="rId46"/>
    <p:sldId id="283" r:id="rId47"/>
    <p:sldId id="274" r:id="rId48"/>
    <p:sldId id="366" r:id="rId49"/>
    <p:sldId id="371" r:id="rId50"/>
    <p:sldId id="280" r:id="rId51"/>
    <p:sldId id="372" r:id="rId52"/>
    <p:sldId id="365" r:id="rId53"/>
    <p:sldId id="373" r:id="rId54"/>
    <p:sldId id="374" r:id="rId55"/>
    <p:sldId id="375" r:id="rId56"/>
    <p:sldId id="287" r:id="rId57"/>
    <p:sldId id="288" r:id="rId58"/>
    <p:sldId id="289" r:id="rId59"/>
    <p:sldId id="290" r:id="rId60"/>
    <p:sldId id="291" r:id="rId61"/>
    <p:sldId id="292" r:id="rId62"/>
    <p:sldId id="293" r:id="rId63"/>
    <p:sldId id="294" r:id="rId64"/>
    <p:sldId id="295" r:id="rId65"/>
    <p:sldId id="296" r:id="rId66"/>
    <p:sldId id="297" r:id="rId67"/>
    <p:sldId id="298" r:id="rId68"/>
    <p:sldId id="394" r:id="rId69"/>
    <p:sldId id="256" r:id="rId70"/>
    <p:sldId id="376" r:id="rId71"/>
    <p:sldId id="377" r:id="rId72"/>
    <p:sldId id="378" r:id="rId73"/>
    <p:sldId id="379" r:id="rId74"/>
    <p:sldId id="380" r:id="rId75"/>
    <p:sldId id="381" r:id="rId76"/>
    <p:sldId id="382" r:id="rId77"/>
    <p:sldId id="383" r:id="rId78"/>
    <p:sldId id="384" r:id="rId79"/>
    <p:sldId id="385" r:id="rId80"/>
    <p:sldId id="386" r:id="rId81"/>
    <p:sldId id="387" r:id="rId82"/>
    <p:sldId id="388" r:id="rId83"/>
    <p:sldId id="389" r:id="rId84"/>
    <p:sldId id="390" r:id="rId85"/>
    <p:sldId id="391" r:id="rId86"/>
    <p:sldId id="392" r:id="rId87"/>
    <p:sldId id="480" r:id="rId88"/>
    <p:sldId id="257" r:id="rId89"/>
    <p:sldId id="481" r:id="rId90"/>
    <p:sldId id="482" r:id="rId91"/>
    <p:sldId id="483" r:id="rId92"/>
    <p:sldId id="484" r:id="rId93"/>
    <p:sldId id="485" r:id="rId94"/>
    <p:sldId id="486" r:id="rId95"/>
    <p:sldId id="264" r:id="rId96"/>
    <p:sldId id="265" r:id="rId97"/>
    <p:sldId id="487" r:id="rId98"/>
    <p:sldId id="488" r:id="rId99"/>
    <p:sldId id="489" r:id="rId100"/>
    <p:sldId id="490" r:id="rId101"/>
    <p:sldId id="269" r:id="rId102"/>
    <p:sldId id="270" r:id="rId103"/>
    <p:sldId id="491" r:id="rId104"/>
    <p:sldId id="492" r:id="rId105"/>
    <p:sldId id="493" r:id="rId106"/>
    <p:sldId id="494" r:id="rId107"/>
    <p:sldId id="495" r:id="rId108"/>
    <p:sldId id="496" r:id="rId109"/>
    <p:sldId id="497" r:id="rId110"/>
    <p:sldId id="498" r:id="rId111"/>
    <p:sldId id="499" r:id="rId112"/>
    <p:sldId id="500" r:id="rId113"/>
    <p:sldId id="501" r:id="rId114"/>
    <p:sldId id="417" r:id="rId115"/>
    <p:sldId id="418" r:id="rId116"/>
    <p:sldId id="419" r:id="rId117"/>
    <p:sldId id="420" r:id="rId118"/>
    <p:sldId id="421" r:id="rId119"/>
    <p:sldId id="422" r:id="rId120"/>
    <p:sldId id="423" r:id="rId121"/>
    <p:sldId id="424" r:id="rId122"/>
    <p:sldId id="425" r:id="rId123"/>
    <p:sldId id="426" r:id="rId124"/>
    <p:sldId id="427" r:id="rId125"/>
    <p:sldId id="428" r:id="rId126"/>
    <p:sldId id="429" r:id="rId127"/>
    <p:sldId id="430" r:id="rId128"/>
    <p:sldId id="431" r:id="rId129"/>
    <p:sldId id="432" r:id="rId130"/>
    <p:sldId id="433" r:id="rId131"/>
    <p:sldId id="434" r:id="rId132"/>
    <p:sldId id="435" r:id="rId133"/>
    <p:sldId id="436" r:id="rId134"/>
    <p:sldId id="437" r:id="rId135"/>
    <p:sldId id="438" r:id="rId136"/>
    <p:sldId id="439" r:id="rId137"/>
    <p:sldId id="299" r:id="rId138"/>
    <p:sldId id="440" r:id="rId139"/>
    <p:sldId id="441" r:id="rId140"/>
    <p:sldId id="442" r:id="rId141"/>
    <p:sldId id="443" r:id="rId142"/>
    <p:sldId id="444" r:id="rId143"/>
    <p:sldId id="445" r:id="rId144"/>
    <p:sldId id="446" r:id="rId145"/>
    <p:sldId id="447" r:id="rId146"/>
    <p:sldId id="448" r:id="rId147"/>
    <p:sldId id="449" r:id="rId148"/>
    <p:sldId id="450" r:id="rId149"/>
    <p:sldId id="451" r:id="rId150"/>
    <p:sldId id="452" r:id="rId151"/>
    <p:sldId id="453" r:id="rId152"/>
    <p:sldId id="454" r:id="rId153"/>
    <p:sldId id="455" r:id="rId154"/>
    <p:sldId id="456" r:id="rId155"/>
    <p:sldId id="300" r:id="rId156"/>
    <p:sldId id="457" r:id="rId157"/>
    <p:sldId id="458" r:id="rId158"/>
    <p:sldId id="459" r:id="rId159"/>
    <p:sldId id="460" r:id="rId160"/>
    <p:sldId id="461" r:id="rId161"/>
    <p:sldId id="462" r:id="rId162"/>
    <p:sldId id="463" r:id="rId163"/>
    <p:sldId id="464" r:id="rId164"/>
    <p:sldId id="465" r:id="rId165"/>
    <p:sldId id="466" r:id="rId166"/>
    <p:sldId id="467" r:id="rId167"/>
    <p:sldId id="468" r:id="rId168"/>
    <p:sldId id="470" r:id="rId169"/>
    <p:sldId id="471" r:id="rId170"/>
    <p:sldId id="472" r:id="rId171"/>
    <p:sldId id="473" r:id="rId172"/>
    <p:sldId id="474" r:id="rId173"/>
    <p:sldId id="479" r:id="rId174"/>
    <p:sldId id="476" r:id="rId175"/>
    <p:sldId id="477" r:id="rId176"/>
    <p:sldId id="478" r:id="rId177"/>
  </p:sldIdLst>
  <p:sldSz cx="12192000" cy="6858000"/>
  <p:notesSz cx="7315200" cy="96012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E0CADF06-21BB-420D-8A87-28969DB526D3}">
          <p14:sldIdLst>
            <p14:sldId id="345"/>
            <p14:sldId id="333"/>
            <p14:sldId id="334"/>
            <p14:sldId id="335"/>
            <p14:sldId id="336"/>
            <p14:sldId id="349"/>
            <p14:sldId id="350"/>
            <p14:sldId id="351"/>
            <p14:sldId id="352"/>
            <p14:sldId id="353"/>
            <p14:sldId id="354"/>
            <p14:sldId id="355"/>
            <p14:sldId id="356"/>
            <p14:sldId id="357"/>
            <p14:sldId id="358"/>
            <p14:sldId id="359"/>
            <p14:sldId id="360"/>
            <p14:sldId id="361"/>
            <p14:sldId id="362"/>
            <p14:sldId id="363"/>
            <p14:sldId id="276"/>
            <p14:sldId id="277"/>
            <p14:sldId id="278"/>
            <p14:sldId id="279"/>
            <p14:sldId id="281"/>
            <p14:sldId id="284"/>
            <p14:sldId id="285"/>
            <p14:sldId id="286"/>
            <p14:sldId id="282"/>
            <p14:sldId id="364"/>
            <p14:sldId id="258"/>
            <p14:sldId id="368"/>
            <p14:sldId id="260"/>
            <p14:sldId id="259"/>
            <p14:sldId id="261"/>
            <p14:sldId id="262"/>
            <p14:sldId id="266"/>
            <p14:sldId id="263"/>
            <p14:sldId id="267"/>
            <p14:sldId id="268"/>
            <p14:sldId id="271"/>
            <p14:sldId id="272"/>
            <p14:sldId id="273"/>
            <p14:sldId id="275"/>
            <p14:sldId id="369"/>
            <p14:sldId id="283"/>
            <p14:sldId id="274"/>
            <p14:sldId id="366"/>
          </p14:sldIdLst>
        </p14:section>
        <p14:section name="Sección sin título" id="{4D74239B-BF76-4D1D-AC1F-D6CFAD5684AD}">
          <p14:sldIdLst>
            <p14:sldId id="371"/>
            <p14:sldId id="280"/>
            <p14:sldId id="372"/>
            <p14:sldId id="365"/>
            <p14:sldId id="373"/>
            <p14:sldId id="374"/>
            <p14:sldId id="375"/>
            <p14:sldId id="287"/>
            <p14:sldId id="288"/>
            <p14:sldId id="289"/>
            <p14:sldId id="290"/>
            <p14:sldId id="291"/>
            <p14:sldId id="292"/>
            <p14:sldId id="293"/>
            <p14:sldId id="294"/>
            <p14:sldId id="295"/>
            <p14:sldId id="296"/>
            <p14:sldId id="297"/>
            <p14:sldId id="298"/>
            <p14:sldId id="394"/>
            <p14:sldId id="256"/>
            <p14:sldId id="376"/>
            <p14:sldId id="377"/>
            <p14:sldId id="378"/>
            <p14:sldId id="379"/>
            <p14:sldId id="380"/>
            <p14:sldId id="381"/>
            <p14:sldId id="382"/>
            <p14:sldId id="383"/>
            <p14:sldId id="384"/>
            <p14:sldId id="385"/>
            <p14:sldId id="386"/>
            <p14:sldId id="387"/>
            <p14:sldId id="388"/>
            <p14:sldId id="389"/>
            <p14:sldId id="390"/>
            <p14:sldId id="391"/>
            <p14:sldId id="392"/>
            <p14:sldId id="480"/>
            <p14:sldId id="257"/>
            <p14:sldId id="481"/>
            <p14:sldId id="482"/>
            <p14:sldId id="483"/>
            <p14:sldId id="484"/>
            <p14:sldId id="485"/>
            <p14:sldId id="486"/>
            <p14:sldId id="264"/>
            <p14:sldId id="265"/>
            <p14:sldId id="487"/>
            <p14:sldId id="488"/>
            <p14:sldId id="489"/>
            <p14:sldId id="490"/>
            <p14:sldId id="269"/>
            <p14:sldId id="270"/>
            <p14:sldId id="491"/>
            <p14:sldId id="492"/>
            <p14:sldId id="493"/>
            <p14:sldId id="494"/>
            <p14:sldId id="495"/>
            <p14:sldId id="496"/>
            <p14:sldId id="497"/>
            <p14:sldId id="498"/>
            <p14:sldId id="499"/>
            <p14:sldId id="500"/>
            <p14:sldId id="501"/>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5"/>
            <p14:sldId id="436"/>
            <p14:sldId id="437"/>
            <p14:sldId id="438"/>
            <p14:sldId id="439"/>
            <p14:sldId id="299"/>
            <p14:sldId id="440"/>
            <p14:sldId id="441"/>
            <p14:sldId id="442"/>
            <p14:sldId id="443"/>
            <p14:sldId id="444"/>
            <p14:sldId id="445"/>
            <p14:sldId id="446"/>
            <p14:sldId id="447"/>
            <p14:sldId id="448"/>
            <p14:sldId id="449"/>
            <p14:sldId id="450"/>
            <p14:sldId id="451"/>
            <p14:sldId id="452"/>
            <p14:sldId id="453"/>
            <p14:sldId id="454"/>
            <p14:sldId id="455"/>
            <p14:sldId id="456"/>
            <p14:sldId id="300"/>
            <p14:sldId id="457"/>
            <p14:sldId id="458"/>
            <p14:sldId id="459"/>
            <p14:sldId id="460"/>
            <p14:sldId id="461"/>
            <p14:sldId id="462"/>
            <p14:sldId id="463"/>
            <p14:sldId id="464"/>
            <p14:sldId id="465"/>
            <p14:sldId id="466"/>
            <p14:sldId id="467"/>
            <p14:sldId id="468"/>
            <p14:sldId id="470"/>
            <p14:sldId id="471"/>
            <p14:sldId id="472"/>
            <p14:sldId id="473"/>
            <p14:sldId id="474"/>
            <p14:sldId id="479"/>
            <p14:sldId id="476"/>
            <p14:sldId id="477"/>
            <p14:sldId id="4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C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6" d="100"/>
          <a:sy n="66" d="100"/>
        </p:scale>
        <p:origin x="858" y="66"/>
      </p:cViewPr>
      <p:guideLst/>
    </p:cSldViewPr>
  </p:slideViewPr>
  <p:notesTextViewPr>
    <p:cViewPr>
      <p:scale>
        <a:sx n="1" d="1"/>
        <a:sy n="1" d="1"/>
      </p:scale>
      <p:origin x="0" y="0"/>
    </p:cViewPr>
  </p:notesTextViewPr>
  <p:sorterViewPr>
    <p:cViewPr>
      <p:scale>
        <a:sx n="100" d="100"/>
        <a:sy n="100" d="100"/>
      </p:scale>
      <p:origin x="0" y="-56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tableStyles" Target="tableStyle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s-EC"/>
          </a:p>
        </p:txBody>
      </p:sp>
      <p:sp>
        <p:nvSpPr>
          <p:cNvPr id="3" name="Marcador de fecha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929CCBB-E37B-4253-A2C6-7920CEBE5BDD}" type="datetimeFigureOut">
              <a:rPr lang="es-EC" smtClean="0"/>
              <a:t>12/5/2026</a:t>
            </a:fld>
            <a:endParaRPr lang="es-EC"/>
          </a:p>
        </p:txBody>
      </p:sp>
      <p:sp>
        <p:nvSpPr>
          <p:cNvPr id="4" name="Marcador de imagen de diapositiva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s-EC"/>
          </a:p>
        </p:txBody>
      </p:sp>
      <p:sp>
        <p:nvSpPr>
          <p:cNvPr id="5" name="Marcador de notas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s-EC"/>
          </a:p>
        </p:txBody>
      </p:sp>
      <p:sp>
        <p:nvSpPr>
          <p:cNvPr id="7" name="Marcador de número de diapositiva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F255B4F-9A3C-4913-8C00-1A197AACEBAE}" type="slidenum">
              <a:rPr lang="es-EC" smtClean="0"/>
              <a:t>‹Nº›</a:t>
            </a:fld>
            <a:endParaRPr lang="es-EC"/>
          </a:p>
        </p:txBody>
      </p:sp>
    </p:spTree>
    <p:extLst>
      <p:ext uri="{BB962C8B-B14F-4D97-AF65-F5344CB8AC3E}">
        <p14:creationId xmlns:p14="http://schemas.microsoft.com/office/powerpoint/2010/main" val="2177088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B75A0006-A8C3-4B88-BB96-B52758A145AC}" type="slidenum">
              <a:rPr lang="en-US" smtClean="0"/>
              <a:t>82</a:t>
            </a:fld>
            <a:endParaRPr lang="en-US"/>
          </a:p>
        </p:txBody>
      </p:sp>
    </p:spTree>
    <p:extLst>
      <p:ext uri="{BB962C8B-B14F-4D97-AF65-F5344CB8AC3E}">
        <p14:creationId xmlns:p14="http://schemas.microsoft.com/office/powerpoint/2010/main" val="2037465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A51E78-FEC9-410C-A2EF-01FB0360D88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496BB588-C6E4-478B-B818-133367CE7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6365CAF2-C153-4AB9-BE1C-FF09B697CAB4}"/>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5" name="Marcador de pie de página 4">
            <a:extLst>
              <a:ext uri="{FF2B5EF4-FFF2-40B4-BE49-F238E27FC236}">
                <a16:creationId xmlns:a16="http://schemas.microsoft.com/office/drawing/2014/main" id="{38C55F32-036B-4B7F-BB60-F6766A628E93}"/>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2053570-0B95-448D-AF69-2868E3B95A52}"/>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2765447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255AE-A366-4FE8-9D74-DF47FA24E6A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8005CC60-92F0-4883-B430-465B3AB6D66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B478090-E4FD-4757-B32E-41921992F7B0}"/>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5" name="Marcador de pie de página 4">
            <a:extLst>
              <a:ext uri="{FF2B5EF4-FFF2-40B4-BE49-F238E27FC236}">
                <a16:creationId xmlns:a16="http://schemas.microsoft.com/office/drawing/2014/main" id="{AE65FAD8-1176-4246-9FBB-C0B4BBEE8517}"/>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8A484E8-FDA2-4187-AE0B-6C9C352434B8}"/>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3882302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C2BB5-BEE7-4B3D-B46B-F823ACB097F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323C7B10-0C72-4F9F-81E1-A1DB019272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42BE3A5-76F7-431E-8F78-AC4A000EDC6F}"/>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5" name="Marcador de pie de página 4">
            <a:extLst>
              <a:ext uri="{FF2B5EF4-FFF2-40B4-BE49-F238E27FC236}">
                <a16:creationId xmlns:a16="http://schemas.microsoft.com/office/drawing/2014/main" id="{5BEA1DE3-F4BF-4B7F-9A01-910A1AC5741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3F62976-755A-4736-ADDC-2449FA4435F4}"/>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3320013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CCFD1-7E3D-4A0D-BC96-6C2210A4816A}"/>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7A97F58A-E747-4D06-881E-C2D34E04DC4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B487E926-2319-42B9-9D33-D552A87C711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78DC0F05-0A5F-4C4B-93DC-4C7C5F9CC374}"/>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6" name="Marcador de pie de página 5">
            <a:extLst>
              <a:ext uri="{FF2B5EF4-FFF2-40B4-BE49-F238E27FC236}">
                <a16:creationId xmlns:a16="http://schemas.microsoft.com/office/drawing/2014/main" id="{32F5685C-0163-4FAF-A841-F39FE9758749}"/>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6773F0A-AC52-4F29-9D8E-458FD2B0A879}"/>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4183968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F6C839-C467-4B4E-AE36-95D95145618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97032917-E7E1-45AD-A16F-A581AA8ACB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C868BF-DDCA-467F-9377-A7F4DDA1EF0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3B4DC484-487B-425A-870E-A730D7FE24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8369C-DE90-4FAC-B971-6E763F41954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5EBAEC8E-77FF-40F7-BBDC-F322E52F9766}"/>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8" name="Marcador de pie de página 7">
            <a:extLst>
              <a:ext uri="{FF2B5EF4-FFF2-40B4-BE49-F238E27FC236}">
                <a16:creationId xmlns:a16="http://schemas.microsoft.com/office/drawing/2014/main" id="{EC429ECB-F127-443E-A61E-E176588C73CC}"/>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7304FEA3-FF6B-4286-A38D-5337C9BF92EF}"/>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3266546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C9A5B-5EB0-4054-8F0F-DD1255F93A33}"/>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DA9B2ECB-0E9C-4116-9651-C1BB7F5F7349}"/>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4" name="Marcador de pie de página 3">
            <a:extLst>
              <a:ext uri="{FF2B5EF4-FFF2-40B4-BE49-F238E27FC236}">
                <a16:creationId xmlns:a16="http://schemas.microsoft.com/office/drawing/2014/main" id="{DCB0EDFE-53D7-4CDE-A81F-4FEDA2403390}"/>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400B3CFE-14CE-4AB7-A366-708FA1923002}"/>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2531036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52C840B-4A08-4D59-89DD-9E06C1F0AB6F}"/>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3" name="Marcador de pie de página 2">
            <a:extLst>
              <a:ext uri="{FF2B5EF4-FFF2-40B4-BE49-F238E27FC236}">
                <a16:creationId xmlns:a16="http://schemas.microsoft.com/office/drawing/2014/main" id="{D3B6FAE4-7116-4E69-8AB3-0F1266A04368}"/>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EEC77C9D-14D4-44CB-825D-179CAFB0DA5F}"/>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3337970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BAB7AA-0D12-4EDA-9C30-0558D00F6FD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04A400F9-4E58-4B62-B222-42E37FCCC1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12B7C995-D845-42D7-AA41-9FAF23B043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D1E76AB-6968-40D4-967E-20C00C63B518}"/>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6" name="Marcador de pie de página 5">
            <a:extLst>
              <a:ext uri="{FF2B5EF4-FFF2-40B4-BE49-F238E27FC236}">
                <a16:creationId xmlns:a16="http://schemas.microsoft.com/office/drawing/2014/main" id="{7ADCDF72-8A2D-411C-B54E-C754187F0660}"/>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AA9A718-0945-4C7B-B85A-82D2CED55FDD}"/>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361043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041A0B-1AEF-4F6B-AA40-A9B51470D8D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729D3E8F-FE50-4517-96D1-637872C4CD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FB882AAC-AE6B-4ABB-BF78-38B6CEEF47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B423412-1655-4F8C-9012-F0B648CE6CF2}"/>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6" name="Marcador de pie de página 5">
            <a:extLst>
              <a:ext uri="{FF2B5EF4-FFF2-40B4-BE49-F238E27FC236}">
                <a16:creationId xmlns:a16="http://schemas.microsoft.com/office/drawing/2014/main" id="{E0E2D939-21F0-492C-9A57-4044B3159CEE}"/>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629EDD7-2893-4855-B099-FB88C55C2903}"/>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376661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4F021B-B004-4ECE-936F-93963580961D}"/>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39707679-F052-449A-AF65-4396A2C2379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881F83B-CB43-4837-8894-7D71628BA13D}"/>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5" name="Marcador de pie de página 4">
            <a:extLst>
              <a:ext uri="{FF2B5EF4-FFF2-40B4-BE49-F238E27FC236}">
                <a16:creationId xmlns:a16="http://schemas.microsoft.com/office/drawing/2014/main" id="{782ED723-0E7B-4B8E-9C13-9F734E88A08B}"/>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0E2F5F2-4C47-48B4-A2D1-3B6AE08B4ED6}"/>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1562877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CC6554-6956-4C07-BDFA-514E9EB1A00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A9424586-A3AB-425C-BD42-FD82FA26BAF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A75E89CD-3E19-42D2-9C66-7B1029817CA3}"/>
              </a:ext>
            </a:extLst>
          </p:cNvPr>
          <p:cNvSpPr>
            <a:spLocks noGrp="1"/>
          </p:cNvSpPr>
          <p:nvPr>
            <p:ph type="dt" sz="half" idx="10"/>
          </p:nvPr>
        </p:nvSpPr>
        <p:spPr/>
        <p:txBody>
          <a:bodyPr/>
          <a:lstStyle/>
          <a:p>
            <a:fld id="{5322F4D5-CA7B-40EC-93A4-F33F621B7BFF}" type="datetimeFigureOut">
              <a:rPr lang="es-EC" smtClean="0"/>
              <a:t>12/5/2026</a:t>
            </a:fld>
            <a:endParaRPr lang="es-EC"/>
          </a:p>
        </p:txBody>
      </p:sp>
      <p:sp>
        <p:nvSpPr>
          <p:cNvPr id="5" name="Marcador de pie de página 4">
            <a:extLst>
              <a:ext uri="{FF2B5EF4-FFF2-40B4-BE49-F238E27FC236}">
                <a16:creationId xmlns:a16="http://schemas.microsoft.com/office/drawing/2014/main" id="{96111AF5-6F40-40C6-AD2E-09538C1C70CA}"/>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BB28383-251C-44D0-A7CD-2631CC7CCE39}"/>
              </a:ext>
            </a:extLst>
          </p:cNvPr>
          <p:cNvSpPr>
            <a:spLocks noGrp="1"/>
          </p:cNvSpPr>
          <p:nvPr>
            <p:ph type="sldNum" sz="quarter" idx="12"/>
          </p:nvPr>
        </p:nvSpPr>
        <p:spPr/>
        <p:txBody>
          <a:bodyPr/>
          <a:lstStyle/>
          <a:p>
            <a:fld id="{26640709-1A5C-4774-90EA-DF8685E95D5B}" type="slidenum">
              <a:rPr lang="es-EC" smtClean="0"/>
              <a:t>‹Nº›</a:t>
            </a:fld>
            <a:endParaRPr lang="es-EC"/>
          </a:p>
        </p:txBody>
      </p:sp>
    </p:spTree>
    <p:extLst>
      <p:ext uri="{BB962C8B-B14F-4D97-AF65-F5344CB8AC3E}">
        <p14:creationId xmlns:p14="http://schemas.microsoft.com/office/powerpoint/2010/main" val="3168583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2E73134-1EB7-4846-85F6-579FBBDFD4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AD45A52F-A26F-4E86-8D84-4B617B4A1A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526ADC96-57D3-4914-A6AB-8652E8C1CF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2F4D5-CA7B-40EC-93A4-F33F621B7BFF}" type="datetimeFigureOut">
              <a:rPr lang="es-EC" smtClean="0"/>
              <a:t>12/5/2026</a:t>
            </a:fld>
            <a:endParaRPr lang="es-EC"/>
          </a:p>
        </p:txBody>
      </p:sp>
      <p:sp>
        <p:nvSpPr>
          <p:cNvPr id="5" name="Marcador de pie de página 4">
            <a:extLst>
              <a:ext uri="{FF2B5EF4-FFF2-40B4-BE49-F238E27FC236}">
                <a16:creationId xmlns:a16="http://schemas.microsoft.com/office/drawing/2014/main" id="{F30413FD-18C5-473A-9C85-BBFCC6B2A3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4D7F3F96-5044-446C-9039-5E12476476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40709-1A5C-4774-90EA-DF8685E95D5B}" type="slidenum">
              <a:rPr lang="es-EC" smtClean="0"/>
              <a:t>‹Nº›</a:t>
            </a:fld>
            <a:endParaRPr lang="es-EC"/>
          </a:p>
        </p:txBody>
      </p:sp>
    </p:spTree>
    <p:extLst>
      <p:ext uri="{BB962C8B-B14F-4D97-AF65-F5344CB8AC3E}">
        <p14:creationId xmlns:p14="http://schemas.microsoft.com/office/powerpoint/2010/main" val="2179089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3.jpe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1.jpeg"/><Relationship Id="rId2" Type="http://schemas.openxmlformats.org/officeDocument/2006/relationships/image" Target="../media/image47.jpe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10.png"/><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6.jpeg"/><Relationship Id="rId2" Type="http://schemas.openxmlformats.org/officeDocument/2006/relationships/image" Target="../media/image52.jpeg"/><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10.png"/><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8.jpeg"/><Relationship Id="rId7" Type="http://schemas.openxmlformats.org/officeDocument/2006/relationships/image" Target="../media/image61.jpeg"/><Relationship Id="rId2" Type="http://schemas.openxmlformats.org/officeDocument/2006/relationships/image" Target="../media/image57.jpeg"/><Relationship Id="rId1" Type="http://schemas.openxmlformats.org/officeDocument/2006/relationships/slideLayout" Target="../slideLayouts/slideLayout1.xml"/><Relationship Id="rId6" Type="http://schemas.openxmlformats.org/officeDocument/2006/relationships/image" Target="../media/image60.jpeg"/><Relationship Id="rId5" Type="http://schemas.openxmlformats.org/officeDocument/2006/relationships/image" Target="../media/image10.png"/><Relationship Id="rId4" Type="http://schemas.openxmlformats.org/officeDocument/2006/relationships/image" Target="../media/image59.jpeg"/></Relationships>
</file>

<file path=ppt/slides/_rels/slide26.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4.jpeg"/><Relationship Id="rId7" Type="http://schemas.openxmlformats.org/officeDocument/2006/relationships/image" Target="../media/image67.jpeg"/><Relationship Id="rId2" Type="http://schemas.openxmlformats.org/officeDocument/2006/relationships/image" Target="../media/image63.jpeg"/><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10.png"/><Relationship Id="rId4" Type="http://schemas.openxmlformats.org/officeDocument/2006/relationships/image" Target="../media/image65.jpeg"/></Relationships>
</file>

<file path=ppt/slides/_rels/slide27.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10.png"/><Relationship Id="rId7" Type="http://schemas.openxmlformats.org/officeDocument/2006/relationships/image" Target="../media/image73.jpeg"/><Relationship Id="rId2"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2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77.jpeg"/><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9.jpeg"/><Relationship Id="rId7" Type="http://schemas.openxmlformats.org/officeDocument/2006/relationships/image" Target="../media/image82.jpeg"/><Relationship Id="rId2" Type="http://schemas.openxmlformats.org/officeDocument/2006/relationships/image" Target="../media/image78.jpeg"/><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image" Target="../media/image10.png"/><Relationship Id="rId4" Type="http://schemas.openxmlformats.org/officeDocument/2006/relationships/image" Target="../media/image80.jpeg"/></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88.jpeg"/></Relationships>
</file>

<file path=ppt/slides/_rels/slide3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90.jpeg"/></Relationships>
</file>

<file path=ppt/slides/_rels/slide3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92.jpeg"/></Relationships>
</file>

<file path=ppt/slides/_rels/slide3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95.jpeg"/><Relationship Id="rId4" Type="http://schemas.openxmlformats.org/officeDocument/2006/relationships/image" Target="../media/image94.jpeg"/></Relationships>
</file>

<file path=ppt/slides/_rels/slide3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97.jpeg"/></Relationships>
</file>

<file path=ppt/slides/_rels/slide3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00.jpeg"/><Relationship Id="rId4" Type="http://schemas.openxmlformats.org/officeDocument/2006/relationships/image" Target="../media/image99.jpeg"/></Relationships>
</file>

<file path=ppt/slides/_rels/slide3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4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4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12.jpeg"/><Relationship Id="rId4" Type="http://schemas.openxmlformats.org/officeDocument/2006/relationships/image" Target="../media/image111.jpeg"/></Relationships>
</file>

<file path=ppt/slides/_rels/slide4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4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17.jpeg"/><Relationship Id="rId7" Type="http://schemas.openxmlformats.org/officeDocument/2006/relationships/image" Target="../media/image121.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jpeg"/></Relationships>
</file>

<file path=ppt/slides/_rels/slide47.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image" Target="../media/image123.jpeg"/><Relationship Id="rId7" Type="http://schemas.openxmlformats.org/officeDocument/2006/relationships/image" Target="../media/image127.jpeg"/><Relationship Id="rId2" Type="http://schemas.openxmlformats.org/officeDocument/2006/relationships/image" Target="../media/image122.png"/><Relationship Id="rId1" Type="http://schemas.openxmlformats.org/officeDocument/2006/relationships/slideLayout" Target="../slideLayouts/slideLayout1.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4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31.jpeg"/><Relationship Id="rId4" Type="http://schemas.openxmlformats.org/officeDocument/2006/relationships/image" Target="../media/image130.jpeg"/></Relationships>
</file>

<file path=ppt/slides/_rels/slide4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s>
</file>

<file path=ppt/slides/_rels/slide5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39.jpeg"/><Relationship Id="rId4" Type="http://schemas.openxmlformats.org/officeDocument/2006/relationships/image" Target="../media/image138.jpeg"/></Relationships>
</file>

<file path=ppt/slides/_rels/slide5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s>
</file>

<file path=ppt/slides/_rels/slide5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46.jpeg"/><Relationship Id="rId4" Type="http://schemas.openxmlformats.org/officeDocument/2006/relationships/image" Target="../media/image145.jpeg"/></Relationships>
</file>

<file path=ppt/slides/_rels/slide54.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49.jpeg"/><Relationship Id="rId4" Type="http://schemas.openxmlformats.org/officeDocument/2006/relationships/image" Target="../media/image148.jpeg"/></Relationships>
</file>

<file path=ppt/slides/_rels/slide55.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53.jpeg"/><Relationship Id="rId5" Type="http://schemas.openxmlformats.org/officeDocument/2006/relationships/image" Target="../media/image152.jpeg"/><Relationship Id="rId4" Type="http://schemas.openxmlformats.org/officeDocument/2006/relationships/image" Target="../media/image151.jpeg"/></Relationships>
</file>

<file path=ppt/slides/_rels/slide5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56.jpeg"/><Relationship Id="rId4" Type="http://schemas.openxmlformats.org/officeDocument/2006/relationships/image" Target="../media/image155.jpeg"/></Relationships>
</file>

<file path=ppt/slides/_rels/slide57.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158.jpeg"/></Relationships>
</file>

<file path=ppt/slides/_rels/slide58.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160.jpeg"/></Relationships>
</file>

<file path=ppt/slides/_rels/slide5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162.jpeg"/></Relationships>
</file>

<file path=ppt/slides/_rels/slide60.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164.jpeg"/></Relationships>
</file>

<file path=ppt/slides/_rels/slide61.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166.jpeg"/></Relationships>
</file>

<file path=ppt/slides/_rels/slide62.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69.jpeg"/><Relationship Id="rId4" Type="http://schemas.openxmlformats.org/officeDocument/2006/relationships/image" Target="../media/image168.jpeg"/></Relationships>
</file>

<file path=ppt/slides/_rels/slide63.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72.jpeg"/><Relationship Id="rId4" Type="http://schemas.openxmlformats.org/officeDocument/2006/relationships/image" Target="../media/image171.jpeg"/></Relationships>
</file>

<file path=ppt/slides/_rels/slide64.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76.jpeg"/><Relationship Id="rId5" Type="http://schemas.openxmlformats.org/officeDocument/2006/relationships/image" Target="../media/image175.jpeg"/><Relationship Id="rId4" Type="http://schemas.openxmlformats.org/officeDocument/2006/relationships/image" Target="../media/image174.jpeg"/></Relationships>
</file>

<file path=ppt/slides/_rels/slide65.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180.jpeg"/><Relationship Id="rId5" Type="http://schemas.openxmlformats.org/officeDocument/2006/relationships/image" Target="../media/image179.jpeg"/><Relationship Id="rId4" Type="http://schemas.openxmlformats.org/officeDocument/2006/relationships/image" Target="../media/image178.jpeg"/></Relationships>
</file>

<file path=ppt/slides/_rels/slide6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182.jpeg"/></Relationships>
</file>

<file path=ppt/slides/_rels/slide67.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185.jpeg"/><Relationship Id="rId4" Type="http://schemas.openxmlformats.org/officeDocument/2006/relationships/image" Target="../media/image184.jpeg"/></Relationships>
</file>

<file path=ppt/slides/_rels/slide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png"/><Relationship Id="rId1" Type="http://schemas.openxmlformats.org/officeDocument/2006/relationships/slideLayout" Target="../slideLayouts/slideLayout1.xml"/><Relationship Id="rId5" Type="http://schemas.openxmlformats.org/officeDocument/2006/relationships/image" Target="../media/image191.jpeg"/><Relationship Id="rId4" Type="http://schemas.openxmlformats.org/officeDocument/2006/relationships/image" Target="../media/image190.jpeg"/></Relationships>
</file>

<file path=ppt/slides/_rels/slide71.xml.rels><?xml version="1.0" encoding="UTF-8" standalone="yes"?>
<Relationships xmlns="http://schemas.openxmlformats.org/package/2006/relationships"><Relationship Id="rId3" Type="http://schemas.openxmlformats.org/officeDocument/2006/relationships/image" Target="../media/image192.jpeg"/><Relationship Id="rId7" Type="http://schemas.openxmlformats.org/officeDocument/2006/relationships/image" Target="../media/image196.jpeg"/><Relationship Id="rId2" Type="http://schemas.openxmlformats.org/officeDocument/2006/relationships/image" Target="../media/image188.png"/><Relationship Id="rId1" Type="http://schemas.openxmlformats.org/officeDocument/2006/relationships/slideLayout" Target="../slideLayouts/slideLayout1.xml"/><Relationship Id="rId6" Type="http://schemas.openxmlformats.org/officeDocument/2006/relationships/image" Target="../media/image195.jpeg"/><Relationship Id="rId5" Type="http://schemas.openxmlformats.org/officeDocument/2006/relationships/image" Target="../media/image194.jpeg"/><Relationship Id="rId4" Type="http://schemas.openxmlformats.org/officeDocument/2006/relationships/image" Target="../media/image193.jpeg"/></Relationships>
</file>

<file path=ppt/slides/_rels/slide72.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88.png"/><Relationship Id="rId1" Type="http://schemas.openxmlformats.org/officeDocument/2006/relationships/slideLayout" Target="../slideLayouts/slideLayout1.xml"/><Relationship Id="rId5" Type="http://schemas.openxmlformats.org/officeDocument/2006/relationships/image" Target="../media/image199.png"/><Relationship Id="rId4" Type="http://schemas.openxmlformats.org/officeDocument/2006/relationships/image" Target="../media/image198.jpeg"/></Relationships>
</file>

<file path=ppt/slides/_rels/slide73.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88.png"/><Relationship Id="rId1" Type="http://schemas.openxmlformats.org/officeDocument/2006/relationships/slideLayout" Target="../slideLayouts/slideLayout1.xml"/><Relationship Id="rId5" Type="http://schemas.openxmlformats.org/officeDocument/2006/relationships/image" Target="../media/image199.png"/><Relationship Id="rId4" Type="http://schemas.openxmlformats.org/officeDocument/2006/relationships/image" Target="../media/image198.jpeg"/></Relationships>
</file>

<file path=ppt/slides/_rels/slide74.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200.png"/><Relationship Id="rId1" Type="http://schemas.openxmlformats.org/officeDocument/2006/relationships/slideLayout" Target="../slideLayouts/slideLayout7.xml"/><Relationship Id="rId5" Type="http://schemas.openxmlformats.org/officeDocument/2006/relationships/image" Target="../media/image203.jpeg"/><Relationship Id="rId4" Type="http://schemas.openxmlformats.org/officeDocument/2006/relationships/image" Target="../media/image202.png"/></Relationships>
</file>

<file path=ppt/slides/_rels/slide75.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188.png"/><Relationship Id="rId1" Type="http://schemas.openxmlformats.org/officeDocument/2006/relationships/slideLayout" Target="../slideLayouts/slideLayout1.xml"/><Relationship Id="rId6" Type="http://schemas.openxmlformats.org/officeDocument/2006/relationships/image" Target="../media/image207.jpeg"/><Relationship Id="rId5" Type="http://schemas.openxmlformats.org/officeDocument/2006/relationships/image" Target="../media/image206.jpeg"/><Relationship Id="rId4" Type="http://schemas.openxmlformats.org/officeDocument/2006/relationships/image" Target="../media/image205.jpeg"/></Relationships>
</file>

<file path=ppt/slides/_rels/slide76.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188.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image" Target="../media/image188.png"/><Relationship Id="rId1" Type="http://schemas.openxmlformats.org/officeDocument/2006/relationships/slideLayout" Target="../slideLayouts/slideLayout2.xml"/><Relationship Id="rId4" Type="http://schemas.openxmlformats.org/officeDocument/2006/relationships/image" Target="../media/image210.jpeg"/></Relationships>
</file>

<file path=ppt/slides/_rels/slide78.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image" Target="../media/image188.png"/><Relationship Id="rId1" Type="http://schemas.openxmlformats.org/officeDocument/2006/relationships/slideLayout" Target="../slideLayouts/slideLayout6.xml"/><Relationship Id="rId5" Type="http://schemas.openxmlformats.org/officeDocument/2006/relationships/image" Target="../media/image213.jpeg"/><Relationship Id="rId4" Type="http://schemas.openxmlformats.org/officeDocument/2006/relationships/image" Target="../media/image212.jpeg"/></Relationships>
</file>

<file path=ppt/slides/_rels/slide79.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image" Target="../media/image188.png"/><Relationship Id="rId1" Type="http://schemas.openxmlformats.org/officeDocument/2006/relationships/slideLayout" Target="../slideLayouts/slideLayout7.xml"/><Relationship Id="rId4" Type="http://schemas.openxmlformats.org/officeDocument/2006/relationships/image" Target="../media/image215.jpeg"/></Relationships>
</file>

<file path=ppt/slides/_rels/slide80.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image" Target="../media/image188.png"/><Relationship Id="rId1" Type="http://schemas.openxmlformats.org/officeDocument/2006/relationships/slideLayout" Target="../slideLayouts/slideLayout7.xml"/><Relationship Id="rId4" Type="http://schemas.openxmlformats.org/officeDocument/2006/relationships/image" Target="../media/image217.jpeg"/></Relationships>
</file>

<file path=ppt/slides/_rels/slide81.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image" Target="../media/image218.png"/><Relationship Id="rId1" Type="http://schemas.openxmlformats.org/officeDocument/2006/relationships/slideLayout" Target="../slideLayouts/slideLayout6.xml"/><Relationship Id="rId4" Type="http://schemas.openxmlformats.org/officeDocument/2006/relationships/image" Target="../media/image220.jpeg"/></Relationships>
</file>

<file path=ppt/slides/_rels/slide82.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22.jpeg"/></Relationships>
</file>

<file path=ppt/slides/_rels/slide83.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image" Target="../media/image221.png"/><Relationship Id="rId1" Type="http://schemas.openxmlformats.org/officeDocument/2006/relationships/slideLayout" Target="../slideLayouts/slideLayout7.xml"/><Relationship Id="rId4" Type="http://schemas.openxmlformats.org/officeDocument/2006/relationships/image" Target="../media/image224.jpeg"/></Relationships>
</file>

<file path=ppt/slides/_rels/slide8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5.jpeg"/><Relationship Id="rId1" Type="http://schemas.openxmlformats.org/officeDocument/2006/relationships/slideLayout" Target="../slideLayouts/slideLayout7.xml"/><Relationship Id="rId5" Type="http://schemas.openxmlformats.org/officeDocument/2006/relationships/image" Target="../media/image227.jpeg"/><Relationship Id="rId4" Type="http://schemas.openxmlformats.org/officeDocument/2006/relationships/image" Target="../media/image226.jpeg"/></Relationships>
</file>

<file path=ppt/slides/_rels/slide85.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image" Target="../media/image22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32.jpeg"/></Relationships>
</file>

<file path=ppt/slides/_rels/slide89.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34.jpeg"/></Relationships>
</file>

<file path=ppt/slides/_rels/slide90.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37.png"/><Relationship Id="rId4" Type="http://schemas.openxmlformats.org/officeDocument/2006/relationships/image" Target="../media/image236.png"/></Relationships>
</file>

<file path=ppt/slides/_rels/slide91.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40.jpeg"/><Relationship Id="rId4" Type="http://schemas.openxmlformats.org/officeDocument/2006/relationships/image" Target="../media/image239.png"/></Relationships>
</file>

<file path=ppt/slides/_rels/slide92.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244.jpeg"/><Relationship Id="rId5" Type="http://schemas.openxmlformats.org/officeDocument/2006/relationships/image" Target="../media/image243.jpeg"/><Relationship Id="rId4" Type="http://schemas.openxmlformats.org/officeDocument/2006/relationships/image" Target="../media/image242.jpeg"/></Relationships>
</file>

<file path=ppt/slides/_rels/slide93.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47.jpeg"/><Relationship Id="rId4" Type="http://schemas.openxmlformats.org/officeDocument/2006/relationships/image" Target="../media/image246.jpeg"/></Relationships>
</file>

<file path=ppt/slides/_rels/slide94.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50.jpeg"/></Relationships>
</file>

<file path=ppt/slides/_rels/slide96.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53.jpeg"/><Relationship Id="rId4" Type="http://schemas.openxmlformats.org/officeDocument/2006/relationships/image" Target="../media/image252.jpeg"/></Relationships>
</file>

<file path=ppt/slides/_rels/slide97.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257.jpeg"/><Relationship Id="rId5" Type="http://schemas.openxmlformats.org/officeDocument/2006/relationships/image" Target="../media/image256.jpeg"/><Relationship Id="rId4" Type="http://schemas.openxmlformats.org/officeDocument/2006/relationships/image" Target="../media/image255.jpeg"/></Relationships>
</file>

<file path=ppt/slides/_rels/slide9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58.jpeg"/><Relationship Id="rId1" Type="http://schemas.openxmlformats.org/officeDocument/2006/relationships/slideLayout" Target="../slideLayouts/slideLayout2.xml"/><Relationship Id="rId5" Type="http://schemas.openxmlformats.org/officeDocument/2006/relationships/image" Target="../media/image260.jpeg"/><Relationship Id="rId4" Type="http://schemas.openxmlformats.org/officeDocument/2006/relationships/image" Target="../media/image259.jpeg"/></Relationships>
</file>

<file path=ppt/slides/_rels/slide99.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63.jpeg"/><Relationship Id="rId4" Type="http://schemas.openxmlformats.org/officeDocument/2006/relationships/image" Target="../media/image262.png"/></Relationships>
</file>

<file path=ppt/slides/_rels/slide100.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66.png"/><Relationship Id="rId4" Type="http://schemas.openxmlformats.org/officeDocument/2006/relationships/image" Target="../media/image265.png"/></Relationships>
</file>

<file path=ppt/slides/_rels/slide101.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68.png"/></Relationships>
</file>

<file path=ppt/slides/_rels/slide102.xml.rels><?xml version="1.0" encoding="UTF-8" standalone="yes"?>
<Relationships xmlns="http://schemas.openxmlformats.org/package/2006/relationships"><Relationship Id="rId3" Type="http://schemas.openxmlformats.org/officeDocument/2006/relationships/image" Target="../media/image269.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71.png"/></Relationships>
</file>

<file path=ppt/slides/_rels/slide104.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75.jpeg"/><Relationship Id="rId4" Type="http://schemas.openxmlformats.org/officeDocument/2006/relationships/image" Target="../media/image274.png"/></Relationships>
</file>

<file path=ppt/slides/_rels/slide106.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77.png"/></Relationships>
</file>

<file path=ppt/slides/_rels/slide107.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81.jpeg"/></Relationships>
</file>

<file path=ppt/slides/_rels/slide110.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84.png"/><Relationship Id="rId4" Type="http://schemas.openxmlformats.org/officeDocument/2006/relationships/image" Target="../media/image283.png"/></Relationships>
</file>

<file path=ppt/slides/_rels/slide111.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286.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87.jpeg"/></Relationships>
</file>

<file path=ppt/slides/_rels/slide113.xml.rels><?xml version="1.0" encoding="UTF-8" standalone="yes"?>
<Relationships xmlns="http://schemas.openxmlformats.org/package/2006/relationships"><Relationship Id="rId3" Type="http://schemas.openxmlformats.org/officeDocument/2006/relationships/image" Target="../media/image288.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89.jpeg"/></Relationships>
</file>

<file path=ppt/slides/_rels/slide11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92.png"/></Relationships>
</file>

<file path=ppt/slides/_rels/slide117.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295.png"/><Relationship Id="rId4" Type="http://schemas.openxmlformats.org/officeDocument/2006/relationships/image" Target="../media/image294.png"/></Relationships>
</file>

<file path=ppt/slides/_rels/slide118.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297.png"/></Relationships>
</file>

<file path=ppt/slides/_rels/slide119.xml.rels><?xml version="1.0" encoding="UTF-8" standalone="yes"?>
<Relationships xmlns="http://schemas.openxmlformats.org/package/2006/relationships"><Relationship Id="rId8" Type="http://schemas.openxmlformats.org/officeDocument/2006/relationships/image" Target="../media/image303.png"/><Relationship Id="rId3" Type="http://schemas.openxmlformats.org/officeDocument/2006/relationships/image" Target="../media/image298.png"/><Relationship Id="rId7" Type="http://schemas.openxmlformats.org/officeDocument/2006/relationships/image" Target="../media/image302.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301.png"/><Relationship Id="rId5" Type="http://schemas.openxmlformats.org/officeDocument/2006/relationships/image" Target="../media/image300.png"/><Relationship Id="rId4" Type="http://schemas.openxmlformats.org/officeDocument/2006/relationships/image" Target="../media/image299.png"/></Relationships>
</file>

<file path=ppt/slides/_rels/slide120.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304.png"/><Relationship Id="rId7" Type="http://schemas.openxmlformats.org/officeDocument/2006/relationships/image" Target="../media/image308.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image" Target="../media/image305.png"/></Relationships>
</file>

<file path=ppt/slides/_rels/slide121.xml.rels><?xml version="1.0" encoding="UTF-8" standalone="yes"?>
<Relationships xmlns="http://schemas.openxmlformats.org/package/2006/relationships"><Relationship Id="rId3" Type="http://schemas.openxmlformats.org/officeDocument/2006/relationships/image" Target="../media/image310.png"/><Relationship Id="rId7" Type="http://schemas.openxmlformats.org/officeDocument/2006/relationships/image" Target="../media/image314.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313.png"/><Relationship Id="rId5" Type="http://schemas.openxmlformats.org/officeDocument/2006/relationships/image" Target="../media/image312.png"/><Relationship Id="rId4" Type="http://schemas.openxmlformats.org/officeDocument/2006/relationships/image" Target="../media/image311.png"/></Relationships>
</file>

<file path=ppt/slides/_rels/slide122.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18.png"/><Relationship Id="rId4" Type="http://schemas.openxmlformats.org/officeDocument/2006/relationships/image" Target="../media/image317.png"/></Relationships>
</file>

<file path=ppt/slides/_rels/slide124.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21.png"/><Relationship Id="rId4" Type="http://schemas.openxmlformats.org/officeDocument/2006/relationships/image" Target="../media/image320.png"/></Relationships>
</file>

<file path=ppt/slides/_rels/slide125.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23.png"/></Relationships>
</file>

<file path=ppt/slides/_rels/slide126.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25.png"/></Relationships>
</file>

<file path=ppt/slides/_rels/slide127.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27.png"/></Relationships>
</file>

<file path=ppt/slides/_rels/slide128.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29.png"/></Relationships>
</file>

<file path=ppt/slides/_rels/slide129.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31.png"/></Relationships>
</file>

<file path=ppt/slides/_rels/slide130.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33.png"/></Relationships>
</file>

<file path=ppt/slides/_rels/slide131.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35.png"/></Relationships>
</file>

<file path=ppt/slides/_rels/slide132.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37.png"/></Relationships>
</file>

<file path=ppt/slides/_rels/slide133.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39.png"/></Relationships>
</file>

<file path=ppt/slides/_rels/slide134.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41.jpeg"/></Relationships>
</file>

<file path=ppt/slides/_rels/slide135.xml.rels><?xml version="1.0" encoding="UTF-8" standalone="yes"?>
<Relationships xmlns="http://schemas.openxmlformats.org/package/2006/relationships"><Relationship Id="rId3" Type="http://schemas.openxmlformats.org/officeDocument/2006/relationships/image" Target="../media/image342.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43.jpeg"/></Relationships>
</file>

<file path=ppt/slides/_rels/slide136.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45.png"/></Relationships>
</file>

<file path=ppt/slides/_rels/slide137.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47.png"/></Relationships>
</file>

<file path=ppt/slides/_rels/slide138.xml.rels><?xml version="1.0" encoding="UTF-8" standalone="yes"?>
<Relationships xmlns="http://schemas.openxmlformats.org/package/2006/relationships"><Relationship Id="rId3" Type="http://schemas.openxmlformats.org/officeDocument/2006/relationships/image" Target="../media/image348.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50.png"/><Relationship Id="rId4" Type="http://schemas.openxmlformats.org/officeDocument/2006/relationships/image" Target="../media/image349.png"/></Relationships>
</file>

<file path=ppt/slides/_rels/slide139.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53.png"/><Relationship Id="rId4" Type="http://schemas.openxmlformats.org/officeDocument/2006/relationships/image" Target="../media/image352.png"/></Relationships>
</file>

<file path=ppt/slides/_rels/slide140.xml.rels><?xml version="1.0" encoding="UTF-8" standalone="yes"?>
<Relationships xmlns="http://schemas.openxmlformats.org/package/2006/relationships"><Relationship Id="rId3" Type="http://schemas.openxmlformats.org/officeDocument/2006/relationships/image" Target="../media/image354.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56.png"/></Relationships>
</file>

<file path=ppt/slides/_rels/slide142.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360.png"/><Relationship Id="rId5" Type="http://schemas.openxmlformats.org/officeDocument/2006/relationships/image" Target="../media/image359.png"/><Relationship Id="rId4" Type="http://schemas.openxmlformats.org/officeDocument/2006/relationships/image" Target="../media/image358.png"/></Relationships>
</file>

<file path=ppt/slides/_rels/slide143.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63.png"/><Relationship Id="rId4" Type="http://schemas.openxmlformats.org/officeDocument/2006/relationships/image" Target="../media/image362.png"/></Relationships>
</file>

<file path=ppt/slides/_rels/slide144.xml.rels><?xml version="1.0" encoding="UTF-8" standalone="yes"?>
<Relationships xmlns="http://schemas.openxmlformats.org/package/2006/relationships"><Relationship Id="rId3" Type="http://schemas.openxmlformats.org/officeDocument/2006/relationships/image" Target="../media/image364.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65.png"/></Relationships>
</file>

<file path=ppt/slides/_rels/slide145.xml.rels><?xml version="1.0" encoding="UTF-8" standalone="yes"?>
<Relationships xmlns="http://schemas.openxmlformats.org/package/2006/relationships"><Relationship Id="rId3" Type="http://schemas.openxmlformats.org/officeDocument/2006/relationships/image" Target="../media/image366.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67.png"/></Relationships>
</file>

<file path=ppt/slides/_rels/slide146.xml.rels><?xml version="1.0" encoding="UTF-8" standalone="yes"?>
<Relationships xmlns="http://schemas.openxmlformats.org/package/2006/relationships"><Relationship Id="rId3" Type="http://schemas.openxmlformats.org/officeDocument/2006/relationships/image" Target="../media/image368.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369.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70.png"/></Relationships>
</file>

<file path=ppt/slides/_rels/slide148.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73.png"/><Relationship Id="rId4" Type="http://schemas.openxmlformats.org/officeDocument/2006/relationships/image" Target="../media/image372.png"/></Relationships>
</file>

<file path=ppt/slides/_rels/slide149.xml.rels><?xml version="1.0" encoding="UTF-8" standalone="yes"?>
<Relationships xmlns="http://schemas.openxmlformats.org/package/2006/relationships"><Relationship Id="rId3" Type="http://schemas.openxmlformats.org/officeDocument/2006/relationships/image" Target="../media/image374.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68.png"/><Relationship Id="rId4" Type="http://schemas.openxmlformats.org/officeDocument/2006/relationships/image" Target="../media/image375.png"/></Relationships>
</file>

<file path=ppt/slides/_rels/slide150.xml.rels><?xml version="1.0" encoding="UTF-8" standalone="yes"?>
<Relationships xmlns="http://schemas.openxmlformats.org/package/2006/relationships"><Relationship Id="rId3" Type="http://schemas.openxmlformats.org/officeDocument/2006/relationships/image" Target="../media/image376.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77.png"/></Relationships>
</file>

<file path=ppt/slides/_rels/slide151.xml.rels><?xml version="1.0" encoding="UTF-8" standalone="yes"?>
<Relationships xmlns="http://schemas.openxmlformats.org/package/2006/relationships"><Relationship Id="rId3" Type="http://schemas.openxmlformats.org/officeDocument/2006/relationships/image" Target="../media/image378.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80.png"/><Relationship Id="rId4" Type="http://schemas.openxmlformats.org/officeDocument/2006/relationships/image" Target="../media/image379.png"/></Relationships>
</file>

<file path=ppt/slides/_rels/slide152.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83.png"/><Relationship Id="rId4" Type="http://schemas.openxmlformats.org/officeDocument/2006/relationships/image" Target="../media/image382.png"/></Relationships>
</file>

<file path=ppt/slides/_rels/slide153.xml.rels><?xml version="1.0" encoding="UTF-8" standalone="yes"?>
<Relationships xmlns="http://schemas.openxmlformats.org/package/2006/relationships"><Relationship Id="rId3" Type="http://schemas.openxmlformats.org/officeDocument/2006/relationships/image" Target="../media/image368.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image" Target="../media/image384.png"/><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385.png"/></Relationships>
</file>

<file path=ppt/slides/_rels/slide155.xml.rels><?xml version="1.0" encoding="UTF-8" standalone="yes"?>
<Relationships xmlns="http://schemas.openxmlformats.org/package/2006/relationships"><Relationship Id="rId3" Type="http://schemas.openxmlformats.org/officeDocument/2006/relationships/image" Target="../media/image386.jpe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3" Type="http://schemas.openxmlformats.org/officeDocument/2006/relationships/image" Target="../media/image387.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89.jpeg"/><Relationship Id="rId4" Type="http://schemas.openxmlformats.org/officeDocument/2006/relationships/image" Target="../media/image388.jpeg"/></Relationships>
</file>

<file path=ppt/slides/_rels/slide15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3" Type="http://schemas.openxmlformats.org/officeDocument/2006/relationships/image" Target="../media/image391.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392.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94.jpeg"/><Relationship Id="rId4" Type="http://schemas.openxmlformats.org/officeDocument/2006/relationships/image" Target="../media/image393.jpeg"/></Relationships>
</file>

<file path=ppt/slides/_rels/slide166.xml.rels><?xml version="1.0" encoding="UTF-8" standalone="yes"?>
<Relationships xmlns="http://schemas.openxmlformats.org/package/2006/relationships"><Relationship Id="rId3" Type="http://schemas.openxmlformats.org/officeDocument/2006/relationships/image" Target="../media/image395.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97.jpeg"/><Relationship Id="rId4" Type="http://schemas.openxmlformats.org/officeDocument/2006/relationships/image" Target="../media/image396.jpeg"/></Relationships>
</file>

<file path=ppt/slides/_rels/slide167.xml.rels><?xml version="1.0" encoding="UTF-8" standalone="yes"?>
<Relationships xmlns="http://schemas.openxmlformats.org/package/2006/relationships"><Relationship Id="rId3" Type="http://schemas.openxmlformats.org/officeDocument/2006/relationships/image" Target="../media/image398.jpe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400.jpeg"/><Relationship Id="rId4" Type="http://schemas.openxmlformats.org/officeDocument/2006/relationships/image" Target="../media/image399.jpeg"/></Relationships>
</file>

<file path=ppt/slides/_rels/slide16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401.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3A8A66-A816-446B-A947-5CF81ADC4750}"/>
              </a:ext>
            </a:extLst>
          </p:cNvPr>
          <p:cNvSpPr>
            <a:spLocks noGrp="1"/>
          </p:cNvSpPr>
          <p:nvPr>
            <p:ph type="title"/>
          </p:nvPr>
        </p:nvSpPr>
        <p:spPr>
          <a:xfrm>
            <a:off x="3175960" y="3263599"/>
            <a:ext cx="5226170" cy="1325563"/>
          </a:xfrm>
        </p:spPr>
        <p:txBody>
          <a:bodyPr>
            <a:noAutofit/>
          </a:bodyPr>
          <a:lstStyle/>
          <a:p>
            <a:r>
              <a:rPr lang="es-MX" sz="8000" b="1" dirty="0">
                <a:solidFill>
                  <a:schemeClr val="accent1">
                    <a:lumMod val="75000"/>
                  </a:schemeClr>
                </a:solidFill>
                <a:latin typeface="Bahnschrift Condensed" panose="020B0502040204020203" pitchFamily="34" charset="0"/>
              </a:rPr>
              <a:t>RENDICIÓN DE CUENTAS 2025</a:t>
            </a:r>
            <a:endParaRPr lang="es-EC" sz="8000" b="1" dirty="0">
              <a:solidFill>
                <a:schemeClr val="accent1">
                  <a:lumMod val="75000"/>
                </a:schemeClr>
              </a:solidFill>
              <a:latin typeface="Bahnschrift Condensed" panose="020B0502040204020203" pitchFamily="34" charset="0"/>
            </a:endParaRPr>
          </a:p>
        </p:txBody>
      </p:sp>
      <p:pic>
        <p:nvPicPr>
          <p:cNvPr id="4" name="Imagen 3">
            <a:extLst>
              <a:ext uri="{FF2B5EF4-FFF2-40B4-BE49-F238E27FC236}">
                <a16:creationId xmlns:a16="http://schemas.microsoft.com/office/drawing/2014/main" id="{DD88CA19-A93B-4B58-B663-BD861FB4021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797450" y="756103"/>
            <a:ext cx="3362088" cy="2047321"/>
          </a:xfrm>
          <a:prstGeom prst="rect">
            <a:avLst/>
          </a:prstGeom>
        </p:spPr>
      </p:pic>
      <p:sp>
        <p:nvSpPr>
          <p:cNvPr id="8" name="Triángulo rectángulo 7">
            <a:extLst>
              <a:ext uri="{FF2B5EF4-FFF2-40B4-BE49-F238E27FC236}">
                <a16:creationId xmlns:a16="http://schemas.microsoft.com/office/drawing/2014/main" id="{215C7377-787F-4520-94E6-237C7A61C2E5}"/>
              </a:ext>
            </a:extLst>
          </p:cNvPr>
          <p:cNvSpPr/>
          <p:nvPr/>
        </p:nvSpPr>
        <p:spPr>
          <a:xfrm>
            <a:off x="0" y="5388746"/>
            <a:ext cx="12192000" cy="1469254"/>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Triángulo rectángulo 8">
            <a:extLst>
              <a:ext uri="{FF2B5EF4-FFF2-40B4-BE49-F238E27FC236}">
                <a16:creationId xmlns:a16="http://schemas.microsoft.com/office/drawing/2014/main" id="{0FCBECB6-47A6-4924-A2DB-5A7DDE805977}"/>
              </a:ext>
            </a:extLst>
          </p:cNvPr>
          <p:cNvSpPr/>
          <p:nvPr/>
        </p:nvSpPr>
        <p:spPr>
          <a:xfrm>
            <a:off x="-1" y="5532436"/>
            <a:ext cx="12108612" cy="1325564"/>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0" name="Triángulo rectángulo 9">
            <a:extLst>
              <a:ext uri="{FF2B5EF4-FFF2-40B4-BE49-F238E27FC236}">
                <a16:creationId xmlns:a16="http://schemas.microsoft.com/office/drawing/2014/main" id="{245CE518-5339-4511-B62B-6131D284BDAF}"/>
              </a:ext>
            </a:extLst>
          </p:cNvPr>
          <p:cNvSpPr/>
          <p:nvPr/>
        </p:nvSpPr>
        <p:spPr>
          <a:xfrm rot="10800000">
            <a:off x="221942" y="0"/>
            <a:ext cx="11970058" cy="1469253"/>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Triángulo rectángulo 10">
            <a:extLst>
              <a:ext uri="{FF2B5EF4-FFF2-40B4-BE49-F238E27FC236}">
                <a16:creationId xmlns:a16="http://schemas.microsoft.com/office/drawing/2014/main" id="{8F631756-8141-4835-A112-1F309E6BC8A7}"/>
              </a:ext>
            </a:extLst>
          </p:cNvPr>
          <p:cNvSpPr/>
          <p:nvPr/>
        </p:nvSpPr>
        <p:spPr>
          <a:xfrm rot="10800000">
            <a:off x="-4" y="0"/>
            <a:ext cx="12192002" cy="1325562"/>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accent1">
                  <a:lumMod val="50000"/>
                </a:schemeClr>
              </a:solidFill>
            </a:endParaRPr>
          </a:p>
        </p:txBody>
      </p:sp>
    </p:spTree>
    <p:extLst>
      <p:ext uri="{BB962C8B-B14F-4D97-AF65-F5344CB8AC3E}">
        <p14:creationId xmlns:p14="http://schemas.microsoft.com/office/powerpoint/2010/main" val="2628171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565EE16D-8CAB-444B-859A-1DE61801381C}"/>
              </a:ext>
            </a:extLst>
          </p:cNvPr>
          <p:cNvSpPr>
            <a:spLocks noGrp="1"/>
          </p:cNvSpPr>
          <p:nvPr>
            <p:ph type="subTitle" idx="1"/>
          </p:nvPr>
        </p:nvSpPr>
        <p:spPr>
          <a:xfrm>
            <a:off x="1524000" y="3591878"/>
            <a:ext cx="9144000" cy="1655762"/>
          </a:xfrm>
        </p:spPr>
        <p:txBody>
          <a:bodyPr/>
          <a:lstStyle/>
          <a:p>
            <a:endParaRPr lang="es-ES" dirty="0"/>
          </a:p>
          <a:p>
            <a:r>
              <a:rPr lang="es-ES" dirty="0"/>
              <a:t>AL 31 DE DICIEMBRE DEL 2025</a:t>
            </a:r>
            <a:endParaRPr lang="es-EC" dirty="0"/>
          </a:p>
        </p:txBody>
      </p:sp>
      <p:pic>
        <p:nvPicPr>
          <p:cNvPr id="4" name="Imagen 3">
            <a:extLst>
              <a:ext uri="{FF2B5EF4-FFF2-40B4-BE49-F238E27FC236}">
                <a16:creationId xmlns:a16="http://schemas.microsoft.com/office/drawing/2014/main" id="{212A27C8-7AEE-43BE-BB0A-590D060DD83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4892" y="233517"/>
            <a:ext cx="1999991" cy="1217881"/>
          </a:xfrm>
          <a:prstGeom prst="rect">
            <a:avLst/>
          </a:prstGeom>
        </p:spPr>
      </p:pic>
      <p:sp>
        <p:nvSpPr>
          <p:cNvPr id="6" name="Rectángulo 5">
            <a:extLst>
              <a:ext uri="{FF2B5EF4-FFF2-40B4-BE49-F238E27FC236}">
                <a16:creationId xmlns:a16="http://schemas.microsoft.com/office/drawing/2014/main" id="{71D3AF91-A4B0-44D5-BE08-3C2F87F970AA}"/>
              </a:ext>
            </a:extLst>
          </p:cNvPr>
          <p:cNvSpPr/>
          <p:nvPr/>
        </p:nvSpPr>
        <p:spPr>
          <a:xfrm>
            <a:off x="2773806" y="2014939"/>
            <a:ext cx="6644388"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dirty="0">
                <a:latin typeface="Aharoni" panose="02010803020104030203" pitchFamily="2" charset="-79"/>
                <a:cs typeface="Aharoni" panose="02010803020104030203" pitchFamily="2" charset="-79"/>
              </a:rPr>
              <a:t>INFORME FINANCIERO</a:t>
            </a:r>
            <a:endParaRPr lang="es-EC" sz="4000" b="1" dirty="0">
              <a:latin typeface="Aharoni" panose="02010803020104030203" pitchFamily="2" charset="-79"/>
              <a:cs typeface="Aharoni" panose="02010803020104030203" pitchFamily="2" charset="-79"/>
            </a:endParaRPr>
          </a:p>
        </p:txBody>
      </p:sp>
      <p:sp>
        <p:nvSpPr>
          <p:cNvPr id="8" name="Triángulo rectángulo 7">
            <a:extLst>
              <a:ext uri="{FF2B5EF4-FFF2-40B4-BE49-F238E27FC236}">
                <a16:creationId xmlns:a16="http://schemas.microsoft.com/office/drawing/2014/main" id="{88E9ABB7-5EDE-44AA-86DB-4FB0BFC904B7}"/>
              </a:ext>
            </a:extLst>
          </p:cNvPr>
          <p:cNvSpPr/>
          <p:nvPr/>
        </p:nvSpPr>
        <p:spPr>
          <a:xfrm rot="10800000">
            <a:off x="-11504" y="-1"/>
            <a:ext cx="12192001" cy="608941"/>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Triángulo rectángulo 9">
            <a:extLst>
              <a:ext uri="{FF2B5EF4-FFF2-40B4-BE49-F238E27FC236}">
                <a16:creationId xmlns:a16="http://schemas.microsoft.com/office/drawing/2014/main" id="{4673ACFF-B752-4531-BAF2-6A311BE27489}"/>
              </a:ext>
            </a:extLst>
          </p:cNvPr>
          <p:cNvSpPr/>
          <p:nvPr/>
        </p:nvSpPr>
        <p:spPr>
          <a:xfrm rot="10800000">
            <a:off x="-11505" y="-2"/>
            <a:ext cx="12191999" cy="543466"/>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accent1">
                  <a:lumMod val="50000"/>
                </a:schemeClr>
              </a:solidFill>
            </a:endParaRPr>
          </a:p>
        </p:txBody>
      </p:sp>
      <p:grpSp>
        <p:nvGrpSpPr>
          <p:cNvPr id="13" name="Grupo 12">
            <a:extLst>
              <a:ext uri="{FF2B5EF4-FFF2-40B4-BE49-F238E27FC236}">
                <a16:creationId xmlns:a16="http://schemas.microsoft.com/office/drawing/2014/main" id="{20B51E7F-0C65-4746-9495-11985C1BFAEF}"/>
              </a:ext>
            </a:extLst>
          </p:cNvPr>
          <p:cNvGrpSpPr/>
          <p:nvPr/>
        </p:nvGrpSpPr>
        <p:grpSpPr>
          <a:xfrm>
            <a:off x="45573" y="5645484"/>
            <a:ext cx="12218309" cy="1212516"/>
            <a:chOff x="-12327" y="5645484"/>
            <a:chExt cx="12218309" cy="1212516"/>
          </a:xfrm>
        </p:grpSpPr>
        <p:sp>
          <p:nvSpPr>
            <p:cNvPr id="14" name="Forma libre: forma 13">
              <a:extLst>
                <a:ext uri="{FF2B5EF4-FFF2-40B4-BE49-F238E27FC236}">
                  <a16:creationId xmlns:a16="http://schemas.microsoft.com/office/drawing/2014/main" id="{0E483C2C-A607-470B-BAD6-50687535697A}"/>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Forma libre: forma 14">
              <a:extLst>
                <a:ext uri="{FF2B5EF4-FFF2-40B4-BE49-F238E27FC236}">
                  <a16:creationId xmlns:a16="http://schemas.microsoft.com/office/drawing/2014/main" id="{BB16FB20-8AFA-4167-8C92-F9E88985E9C0}"/>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17" name="CuadroTexto 16">
            <a:extLst>
              <a:ext uri="{FF2B5EF4-FFF2-40B4-BE49-F238E27FC236}">
                <a16:creationId xmlns:a16="http://schemas.microsoft.com/office/drawing/2014/main" id="{DB3C0702-C527-475A-8CF8-A8A70E02CB3C}"/>
              </a:ext>
            </a:extLst>
          </p:cNvPr>
          <p:cNvSpPr txBox="1"/>
          <p:nvPr/>
        </p:nvSpPr>
        <p:spPr>
          <a:xfrm>
            <a:off x="122965" y="6487941"/>
            <a:ext cx="6181164" cy="400110"/>
          </a:xfrm>
          <a:prstGeom prst="rect">
            <a:avLst/>
          </a:prstGeom>
          <a:noFill/>
        </p:spPr>
        <p:txBody>
          <a:bodyPr wrap="square">
            <a:spAutoFit/>
          </a:bodyPr>
          <a:lstStyle/>
          <a:p>
            <a:r>
              <a:rPr lang="es-ES" sz="2000" b="1" dirty="0">
                <a:solidFill>
                  <a:schemeClr val="bg1"/>
                </a:solidFill>
              </a:rPr>
              <a:t>RENDICIÓN DE CUENTAS</a:t>
            </a:r>
            <a:endParaRPr lang="es-EC" sz="2000" b="1" dirty="0">
              <a:solidFill>
                <a:schemeClr val="bg1"/>
              </a:solidFill>
            </a:endParaRPr>
          </a:p>
        </p:txBody>
      </p:sp>
      <p:sp>
        <p:nvSpPr>
          <p:cNvPr id="19" name="CuadroTexto 18">
            <a:extLst>
              <a:ext uri="{FF2B5EF4-FFF2-40B4-BE49-F238E27FC236}">
                <a16:creationId xmlns:a16="http://schemas.microsoft.com/office/drawing/2014/main" id="{E12495CF-A007-4860-9B3A-E48FF1A907E6}"/>
              </a:ext>
            </a:extLst>
          </p:cNvPr>
          <p:cNvSpPr txBox="1"/>
          <p:nvPr/>
        </p:nvSpPr>
        <p:spPr>
          <a:xfrm>
            <a:off x="122965" y="5980431"/>
            <a:ext cx="6181164" cy="584775"/>
          </a:xfrm>
          <a:prstGeom prst="rect">
            <a:avLst/>
          </a:prstGeom>
          <a:noFill/>
        </p:spPr>
        <p:txBody>
          <a:bodyPr wrap="square">
            <a:spAutoFit/>
          </a:bodyPr>
          <a:lstStyle/>
          <a:p>
            <a:r>
              <a:rPr lang="es-ES" sz="3200" dirty="0">
                <a:solidFill>
                  <a:schemeClr val="bg1"/>
                </a:solidFill>
                <a:latin typeface="Britannic Bold" panose="020B0903060703020204" pitchFamily="34" charset="0"/>
              </a:rPr>
              <a:t>2025</a:t>
            </a:r>
            <a:endParaRPr lang="es-EC" sz="3200" dirty="0">
              <a:solidFill>
                <a:schemeClr val="bg1"/>
              </a:solidFill>
              <a:latin typeface="Britannic Bold" panose="020B0903060703020204" pitchFamily="34" charset="0"/>
            </a:endParaRPr>
          </a:p>
        </p:txBody>
      </p:sp>
    </p:spTree>
    <p:extLst>
      <p:ext uri="{BB962C8B-B14F-4D97-AF65-F5344CB8AC3E}">
        <p14:creationId xmlns:p14="http://schemas.microsoft.com/office/powerpoint/2010/main" val="1881064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B11C8A6-6848-4A61-B8FF-18C07DA2A9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79723"/>
          </a:xfrm>
          <a:prstGeom prst="rect">
            <a:avLst/>
          </a:prstGeom>
        </p:spPr>
      </p:pic>
      <p:pic>
        <p:nvPicPr>
          <p:cNvPr id="6" name="Imagen 5">
            <a:extLst>
              <a:ext uri="{FF2B5EF4-FFF2-40B4-BE49-F238E27FC236}">
                <a16:creationId xmlns:a16="http://schemas.microsoft.com/office/drawing/2014/main" id="{B792BFEB-8327-4208-92C2-566F2CBCD4D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7225" y="0"/>
            <a:ext cx="1335757" cy="1030924"/>
          </a:xfrm>
          <a:prstGeom prst="rect">
            <a:avLst/>
          </a:prstGeom>
        </p:spPr>
      </p:pic>
      <p:pic>
        <p:nvPicPr>
          <p:cNvPr id="5" name="Imagen 4">
            <a:extLst>
              <a:ext uri="{FF2B5EF4-FFF2-40B4-BE49-F238E27FC236}">
                <a16:creationId xmlns:a16="http://schemas.microsoft.com/office/drawing/2014/main" id="{A8721C0F-B446-410F-8838-7B4726BCB7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628932"/>
            <a:ext cx="12192000" cy="1229068"/>
          </a:xfrm>
          <a:prstGeom prst="rect">
            <a:avLst/>
          </a:prstGeom>
        </p:spPr>
      </p:pic>
      <p:pic>
        <p:nvPicPr>
          <p:cNvPr id="9" name="Imagen 8">
            <a:extLst>
              <a:ext uri="{FF2B5EF4-FFF2-40B4-BE49-F238E27FC236}">
                <a16:creationId xmlns:a16="http://schemas.microsoft.com/office/drawing/2014/main" id="{7C4DCB77-84F7-4177-AB11-3454495EA5CB}"/>
              </a:ext>
            </a:extLst>
          </p:cNvPr>
          <p:cNvPicPr>
            <a:picLocks noChangeAspect="1"/>
          </p:cNvPicPr>
          <p:nvPr/>
        </p:nvPicPr>
        <p:blipFill>
          <a:blip r:embed="rId5"/>
          <a:stretch>
            <a:fillRect/>
          </a:stretch>
        </p:blipFill>
        <p:spPr>
          <a:xfrm>
            <a:off x="2375647" y="528830"/>
            <a:ext cx="7233595" cy="5638887"/>
          </a:xfrm>
          <a:prstGeom prst="rect">
            <a:avLst/>
          </a:prstGeom>
        </p:spPr>
      </p:pic>
    </p:spTree>
    <p:extLst>
      <p:ext uri="{BB962C8B-B14F-4D97-AF65-F5344CB8AC3E}">
        <p14:creationId xmlns:p14="http://schemas.microsoft.com/office/powerpoint/2010/main" val="757557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73FC0F3-98A2-4489-9744-49498989C7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79723"/>
          </a:xfrm>
          <a:prstGeom prst="rect">
            <a:avLst/>
          </a:prstGeom>
        </p:spPr>
      </p:pic>
      <p:pic>
        <p:nvPicPr>
          <p:cNvPr id="8" name="Imagen 7">
            <a:extLst>
              <a:ext uri="{FF2B5EF4-FFF2-40B4-BE49-F238E27FC236}">
                <a16:creationId xmlns:a16="http://schemas.microsoft.com/office/drawing/2014/main" id="{8BA5FA9B-DC0D-4637-845D-2EBE88F64CD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63235" y="-86264"/>
            <a:ext cx="1999991" cy="1217881"/>
          </a:xfrm>
          <a:prstGeom prst="rect">
            <a:avLst/>
          </a:prstGeom>
        </p:spPr>
      </p:pic>
      <p:pic>
        <p:nvPicPr>
          <p:cNvPr id="4" name="Imagen 3">
            <a:extLst>
              <a:ext uri="{FF2B5EF4-FFF2-40B4-BE49-F238E27FC236}">
                <a16:creationId xmlns:a16="http://schemas.microsoft.com/office/drawing/2014/main" id="{0D19B875-ADF7-42F6-A83E-F7A5B779AB5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321858" y="481728"/>
            <a:ext cx="6714565" cy="5815769"/>
          </a:xfrm>
          <a:prstGeom prst="rect">
            <a:avLst/>
          </a:prstGeom>
        </p:spPr>
      </p:pic>
    </p:spTree>
    <p:extLst>
      <p:ext uri="{BB962C8B-B14F-4D97-AF65-F5344CB8AC3E}">
        <p14:creationId xmlns:p14="http://schemas.microsoft.com/office/powerpoint/2010/main" val="3420522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EBE52A5-88C2-4134-9FED-C3F5D3BD21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114818"/>
            <a:ext cx="12192000" cy="817995"/>
          </a:xfrm>
          <a:prstGeom prst="rect">
            <a:avLst/>
          </a:prstGeom>
        </p:spPr>
      </p:pic>
      <p:pic>
        <p:nvPicPr>
          <p:cNvPr id="8" name="Imagen 7">
            <a:extLst>
              <a:ext uri="{FF2B5EF4-FFF2-40B4-BE49-F238E27FC236}">
                <a16:creationId xmlns:a16="http://schemas.microsoft.com/office/drawing/2014/main" id="{C374EEB2-BA11-4ABD-84FF-D6CC741AD0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79723"/>
          </a:xfrm>
          <a:prstGeom prst="rect">
            <a:avLst/>
          </a:prstGeom>
        </p:spPr>
      </p:pic>
      <p:pic>
        <p:nvPicPr>
          <p:cNvPr id="9" name="Imagen 8">
            <a:extLst>
              <a:ext uri="{FF2B5EF4-FFF2-40B4-BE49-F238E27FC236}">
                <a16:creationId xmlns:a16="http://schemas.microsoft.com/office/drawing/2014/main" id="{73A11C7E-65E7-4D8D-B559-E2FDB1A1585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93015"/>
            <a:ext cx="1999991" cy="1217881"/>
          </a:xfrm>
          <a:prstGeom prst="rect">
            <a:avLst/>
          </a:prstGeom>
        </p:spPr>
      </p:pic>
      <p:pic>
        <p:nvPicPr>
          <p:cNvPr id="5" name="Imagen 4">
            <a:extLst>
              <a:ext uri="{FF2B5EF4-FFF2-40B4-BE49-F238E27FC236}">
                <a16:creationId xmlns:a16="http://schemas.microsoft.com/office/drawing/2014/main" id="{405333DB-5B6C-4680-98A1-B88560AE988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80996" y="447259"/>
            <a:ext cx="5430008" cy="5935612"/>
          </a:xfrm>
          <a:prstGeom prst="rect">
            <a:avLst/>
          </a:prstGeom>
        </p:spPr>
      </p:pic>
      <p:sp>
        <p:nvSpPr>
          <p:cNvPr id="10" name="CuadroTexto 9">
            <a:extLst>
              <a:ext uri="{FF2B5EF4-FFF2-40B4-BE49-F238E27FC236}">
                <a16:creationId xmlns:a16="http://schemas.microsoft.com/office/drawing/2014/main" id="{489DFCC1-5C99-4C3C-9B2C-CE150E957B10}"/>
              </a:ext>
            </a:extLst>
          </p:cNvPr>
          <p:cNvSpPr txBox="1"/>
          <p:nvPr/>
        </p:nvSpPr>
        <p:spPr>
          <a:xfrm>
            <a:off x="824753" y="5745487"/>
            <a:ext cx="1443318" cy="369332"/>
          </a:xfrm>
          <a:prstGeom prst="rect">
            <a:avLst/>
          </a:prstGeom>
          <a:noFill/>
        </p:spPr>
        <p:txBody>
          <a:bodyPr wrap="square">
            <a:spAutoFit/>
          </a:bodyPr>
          <a:lstStyle/>
          <a:p>
            <a:r>
              <a:rPr lang="es-ES" sz="1800" dirty="0">
                <a:solidFill>
                  <a:schemeClr val="bg1"/>
                </a:solidFill>
                <a:latin typeface="Britannic Bold" panose="020B0903060703020204" pitchFamily="34" charset="0"/>
              </a:rPr>
              <a:t>2025</a:t>
            </a:r>
            <a:endParaRPr lang="es-EC" sz="1800" dirty="0">
              <a:solidFill>
                <a:schemeClr val="bg1"/>
              </a:solidFill>
              <a:latin typeface="Britannic Bold" panose="020B0903060703020204" pitchFamily="34" charset="0"/>
            </a:endParaRPr>
          </a:p>
        </p:txBody>
      </p:sp>
    </p:spTree>
    <p:extLst>
      <p:ext uri="{BB962C8B-B14F-4D97-AF65-F5344CB8AC3E}">
        <p14:creationId xmlns:p14="http://schemas.microsoft.com/office/powerpoint/2010/main" val="230547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Rectángulo 1">
            <a:extLst>
              <a:ext uri="{FF2B5EF4-FFF2-40B4-BE49-F238E27FC236}">
                <a16:creationId xmlns:a16="http://schemas.microsoft.com/office/drawing/2014/main" id="{BF8AEA46-0C0A-420E-B5B4-FEE16D357FD1}"/>
              </a:ext>
            </a:extLst>
          </p:cNvPr>
          <p:cNvSpPr/>
          <p:nvPr/>
        </p:nvSpPr>
        <p:spPr>
          <a:xfrm>
            <a:off x="735369" y="1893273"/>
            <a:ext cx="10719601" cy="2308324"/>
          </a:xfrm>
          <a:prstGeom prst="rect">
            <a:avLst/>
          </a:prstGeom>
          <a:noFill/>
        </p:spPr>
        <p:txBody>
          <a:bodyPr wrap="none" lIns="91440" tIns="45720" rIns="91440" bIns="45720">
            <a:spAutoFit/>
          </a:bodyPr>
          <a:lstStyle/>
          <a:p>
            <a:pPr algn="ctr"/>
            <a:r>
              <a:rPr lang="es-ES" sz="4800" dirty="0">
                <a:ln w="0"/>
                <a:solidFill>
                  <a:srgbClr val="00206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COMISIÓN </a:t>
            </a:r>
          </a:p>
          <a:p>
            <a:pPr algn="ctr"/>
            <a:r>
              <a:rPr lang="es-ES" sz="4800" dirty="0">
                <a:ln w="0"/>
                <a:solidFill>
                  <a:srgbClr val="00206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GRUPOS DE ATENCIÓN </a:t>
            </a:r>
          </a:p>
          <a:p>
            <a:pPr algn="ctr"/>
            <a:r>
              <a:rPr lang="es-ES" sz="4800" dirty="0">
                <a:ln w="0"/>
                <a:solidFill>
                  <a:srgbClr val="00206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PRIORITARIA, DEPORTES Y SOCIALES</a:t>
            </a:r>
            <a:endParaRPr lang="es-ES" sz="4800" b="0" cap="none" spc="0" dirty="0">
              <a:ln w="0"/>
              <a:solidFill>
                <a:srgbClr val="002060"/>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sp>
        <p:nvSpPr>
          <p:cNvPr id="11" name="Rectángulo 10">
            <a:extLst>
              <a:ext uri="{FF2B5EF4-FFF2-40B4-BE49-F238E27FC236}">
                <a16:creationId xmlns:a16="http://schemas.microsoft.com/office/drawing/2014/main" id="{857EA186-89F2-4CA4-89B8-E9F7FBAE3E74}"/>
              </a:ext>
            </a:extLst>
          </p:cNvPr>
          <p:cNvSpPr/>
          <p:nvPr/>
        </p:nvSpPr>
        <p:spPr>
          <a:xfrm>
            <a:off x="178075" y="4478459"/>
            <a:ext cx="11834191" cy="523220"/>
          </a:xfrm>
          <a:prstGeom prst="rect">
            <a:avLst/>
          </a:prstGeom>
        </p:spPr>
        <p:txBody>
          <a:bodyPr wrap="square">
            <a:spAutoFit/>
          </a:bodyPr>
          <a:lstStyle/>
          <a:p>
            <a:r>
              <a:rPr lang="es-MX" sz="2800" dirty="0"/>
              <a:t>“Trabajamos con vocación, compromiso y profundo respeto por nuestra gente.”</a:t>
            </a:r>
            <a:endParaRPr lang="es-EC" sz="2800" dirty="0"/>
          </a:p>
        </p:txBody>
      </p:sp>
    </p:spTree>
    <p:extLst>
      <p:ext uri="{BB962C8B-B14F-4D97-AF65-F5344CB8AC3E}">
        <p14:creationId xmlns:p14="http://schemas.microsoft.com/office/powerpoint/2010/main" val="3066750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75946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graphicFrame>
        <p:nvGraphicFramePr>
          <p:cNvPr id="7" name="Tabla 6">
            <a:extLst>
              <a:ext uri="{FF2B5EF4-FFF2-40B4-BE49-F238E27FC236}">
                <a16:creationId xmlns:a16="http://schemas.microsoft.com/office/drawing/2014/main" id="{5DDCB075-F5D5-45A6-95CE-8F57F17D763A}"/>
              </a:ext>
            </a:extLst>
          </p:cNvPr>
          <p:cNvGraphicFramePr>
            <a:graphicFrameLocks noGrp="1"/>
          </p:cNvGraphicFramePr>
          <p:nvPr/>
        </p:nvGraphicFramePr>
        <p:xfrm>
          <a:off x="2306536" y="1649233"/>
          <a:ext cx="8128000" cy="1483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020136599"/>
                    </a:ext>
                  </a:extLst>
                </a:gridCol>
                <a:gridCol w="4064000">
                  <a:extLst>
                    <a:ext uri="{9D8B030D-6E8A-4147-A177-3AD203B41FA5}">
                      <a16:colId xmlns:a16="http://schemas.microsoft.com/office/drawing/2014/main" val="845617154"/>
                    </a:ext>
                  </a:extLst>
                </a:gridCol>
              </a:tblGrid>
              <a:tr h="370840">
                <a:tc>
                  <a:txBody>
                    <a:bodyPr/>
                    <a:lstStyle/>
                    <a:p>
                      <a:pPr algn="ctr"/>
                      <a:r>
                        <a:rPr lang="es-MX" dirty="0"/>
                        <a:t>NUMERO DE SESIONES</a:t>
                      </a:r>
                      <a:endParaRPr lang="es-EC" dirty="0"/>
                    </a:p>
                  </a:txBody>
                  <a:tcPr/>
                </a:tc>
                <a:tc>
                  <a:txBody>
                    <a:bodyPr/>
                    <a:lstStyle/>
                    <a:p>
                      <a:pPr algn="ctr"/>
                      <a:r>
                        <a:rPr lang="es-MX" dirty="0"/>
                        <a:t>MODALIDAD</a:t>
                      </a:r>
                      <a:endParaRPr lang="es-EC" dirty="0"/>
                    </a:p>
                  </a:txBody>
                  <a:tcPr/>
                </a:tc>
                <a:extLst>
                  <a:ext uri="{0D108BD9-81ED-4DB2-BD59-A6C34878D82A}">
                    <a16:rowId xmlns:a16="http://schemas.microsoft.com/office/drawing/2014/main" val="3747828188"/>
                  </a:ext>
                </a:extLst>
              </a:tr>
              <a:tr h="370840">
                <a:tc>
                  <a:txBody>
                    <a:bodyPr/>
                    <a:lstStyle/>
                    <a:p>
                      <a:pPr algn="ctr"/>
                      <a:r>
                        <a:rPr lang="es-MX" dirty="0"/>
                        <a:t>ORDINARIAS</a:t>
                      </a:r>
                      <a:endParaRPr lang="es-EC" dirty="0"/>
                    </a:p>
                  </a:txBody>
                  <a:tcPr/>
                </a:tc>
                <a:tc>
                  <a:txBody>
                    <a:bodyPr/>
                    <a:lstStyle/>
                    <a:p>
                      <a:pPr algn="ctr"/>
                      <a:r>
                        <a:rPr lang="es-MX" dirty="0"/>
                        <a:t>7</a:t>
                      </a:r>
                      <a:endParaRPr lang="es-EC" dirty="0"/>
                    </a:p>
                  </a:txBody>
                  <a:tcPr/>
                </a:tc>
                <a:extLst>
                  <a:ext uri="{0D108BD9-81ED-4DB2-BD59-A6C34878D82A}">
                    <a16:rowId xmlns:a16="http://schemas.microsoft.com/office/drawing/2014/main" val="4051991027"/>
                  </a:ext>
                </a:extLst>
              </a:tr>
              <a:tr h="370840">
                <a:tc>
                  <a:txBody>
                    <a:bodyPr/>
                    <a:lstStyle/>
                    <a:p>
                      <a:pPr algn="ctr"/>
                      <a:r>
                        <a:rPr lang="es-MX" dirty="0"/>
                        <a:t>EXTRAORDINARIAS</a:t>
                      </a:r>
                      <a:endParaRPr lang="es-EC" dirty="0"/>
                    </a:p>
                  </a:txBody>
                  <a:tcPr/>
                </a:tc>
                <a:tc>
                  <a:txBody>
                    <a:bodyPr/>
                    <a:lstStyle/>
                    <a:p>
                      <a:pPr algn="ctr"/>
                      <a:r>
                        <a:rPr lang="es-MX" dirty="0"/>
                        <a:t>5</a:t>
                      </a:r>
                      <a:endParaRPr lang="es-EC" dirty="0"/>
                    </a:p>
                  </a:txBody>
                  <a:tcPr/>
                </a:tc>
                <a:extLst>
                  <a:ext uri="{0D108BD9-81ED-4DB2-BD59-A6C34878D82A}">
                    <a16:rowId xmlns:a16="http://schemas.microsoft.com/office/drawing/2014/main" val="11099959"/>
                  </a:ext>
                </a:extLst>
              </a:tr>
              <a:tr h="370840">
                <a:tc gridSpan="2">
                  <a:txBody>
                    <a:bodyPr/>
                    <a:lstStyle/>
                    <a:p>
                      <a:pPr algn="ctr"/>
                      <a:r>
                        <a:rPr lang="es-MX" dirty="0"/>
                        <a:t>Se participa con voz y voto</a:t>
                      </a:r>
                      <a:endParaRPr lang="es-EC" dirty="0"/>
                    </a:p>
                  </a:txBody>
                  <a:tcPr/>
                </a:tc>
                <a:tc hMerge="1">
                  <a:txBody>
                    <a:bodyPr/>
                    <a:lstStyle/>
                    <a:p>
                      <a:endParaRPr lang="es-EC" dirty="0"/>
                    </a:p>
                  </a:txBody>
                  <a:tcPr/>
                </a:tc>
                <a:extLst>
                  <a:ext uri="{0D108BD9-81ED-4DB2-BD59-A6C34878D82A}">
                    <a16:rowId xmlns:a16="http://schemas.microsoft.com/office/drawing/2014/main" val="741092596"/>
                  </a:ext>
                </a:extLst>
              </a:tr>
            </a:tbl>
          </a:graphicData>
        </a:graphic>
      </p:graphicFrame>
      <p:graphicFrame>
        <p:nvGraphicFramePr>
          <p:cNvPr id="4" name="Tabla 3">
            <a:extLst>
              <a:ext uri="{FF2B5EF4-FFF2-40B4-BE49-F238E27FC236}">
                <a16:creationId xmlns:a16="http://schemas.microsoft.com/office/drawing/2014/main" id="{6E58E37E-5790-4F01-8354-BB79308F0F37}"/>
              </a:ext>
            </a:extLst>
          </p:cNvPr>
          <p:cNvGraphicFramePr>
            <a:graphicFrameLocks noGrp="1"/>
          </p:cNvGraphicFramePr>
          <p:nvPr/>
        </p:nvGraphicFramePr>
        <p:xfrm>
          <a:off x="999168" y="3470487"/>
          <a:ext cx="10694505" cy="2296160"/>
        </p:xfrm>
        <a:graphic>
          <a:graphicData uri="http://schemas.openxmlformats.org/drawingml/2006/table">
            <a:tbl>
              <a:tblPr firstRow="1" bandRow="1">
                <a:tableStyleId>{5C22544A-7EE6-4342-B048-85BDC9FD1C3A}</a:tableStyleId>
              </a:tblPr>
              <a:tblGrid>
                <a:gridCol w="10694505">
                  <a:extLst>
                    <a:ext uri="{9D8B030D-6E8A-4147-A177-3AD203B41FA5}">
                      <a16:colId xmlns:a16="http://schemas.microsoft.com/office/drawing/2014/main" val="3832259540"/>
                    </a:ext>
                  </a:extLst>
                </a:gridCol>
              </a:tblGrid>
              <a:tr h="370840">
                <a:tc>
                  <a:txBody>
                    <a:bodyPr/>
                    <a:lstStyle/>
                    <a:p>
                      <a:pPr algn="ctr"/>
                      <a:r>
                        <a:rPr lang="es-MX" dirty="0"/>
                        <a:t>ACTIVIDAD O DELEGACIÓN</a:t>
                      </a:r>
                      <a:endParaRPr lang="es-EC" dirty="0"/>
                    </a:p>
                  </a:txBody>
                  <a:tcPr/>
                </a:tc>
                <a:extLst>
                  <a:ext uri="{0D108BD9-81ED-4DB2-BD59-A6C34878D82A}">
                    <a16:rowId xmlns:a16="http://schemas.microsoft.com/office/drawing/2014/main" val="2022634179"/>
                  </a:ext>
                </a:extLst>
              </a:tr>
              <a:tr h="370840">
                <a:tc>
                  <a:txBody>
                    <a:bodyPr/>
                    <a:lstStyle/>
                    <a:p>
                      <a:pPr marL="285750" indent="-285750">
                        <a:buFont typeface="Arial" panose="020B0604020202020204" pitchFamily="34" charset="0"/>
                        <a:buChar char="•"/>
                      </a:pPr>
                      <a:r>
                        <a:rPr lang="es-MX" dirty="0"/>
                        <a:t>Administradora del convenio  Comunidades por la Vida.</a:t>
                      </a:r>
                      <a:endParaRPr lang="es-EC" dirty="0"/>
                    </a:p>
                  </a:txBody>
                  <a:tcPr/>
                </a:tc>
                <a:extLst>
                  <a:ext uri="{0D108BD9-81ED-4DB2-BD59-A6C34878D82A}">
                    <a16:rowId xmlns:a16="http://schemas.microsoft.com/office/drawing/2014/main" val="2363148555"/>
                  </a:ext>
                </a:extLst>
              </a:tr>
              <a:tr h="13830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dirty="0"/>
                        <a:t>Administradora del proceso </a:t>
                      </a:r>
                      <a:r>
                        <a:rPr lang="es-EC" sz="1800" dirty="0">
                          <a:effectLst/>
                        </a:rPr>
                        <a:t>“Adquisición de abonos dentro del proyecto para impulsar el desarrollo económico red productiva de la parroquia San Gerardo, cantón girón, provincia del Azuay.</a:t>
                      </a:r>
                    </a:p>
                  </a:txBody>
                  <a:tcPr/>
                </a:tc>
                <a:extLst>
                  <a:ext uri="{0D108BD9-81ED-4DB2-BD59-A6C34878D82A}">
                    <a16:rowId xmlns:a16="http://schemas.microsoft.com/office/drawing/2014/main" val="3186102431"/>
                  </a:ext>
                </a:extLst>
              </a:tr>
              <a:tr h="370840">
                <a:tc>
                  <a:txBody>
                    <a:bodyPr/>
                    <a:lstStyle/>
                    <a:p>
                      <a:pPr marL="285750" indent="-285750">
                        <a:buFont typeface="Arial" panose="020B0604020202020204" pitchFamily="34" charset="0"/>
                        <a:buChar char="•"/>
                      </a:pPr>
                      <a:r>
                        <a:rPr lang="es-MX" dirty="0"/>
                        <a:t>Administradora del </a:t>
                      </a:r>
                      <a:r>
                        <a:rPr lang="es-MX" sz="1800" dirty="0">
                          <a:effectLst/>
                        </a:rPr>
                        <a:t>proyecto “Impulso al sistema productivo del Cuy para la provisión de alimentos saludables y el abastecimiento de los mercados locales y regionales en el marco de la Economía Social y Solidaria de la parroquia San Gerardo” (Convenio con </a:t>
                      </a:r>
                      <a:r>
                        <a:rPr lang="es-MX" sz="1800" dirty="0" err="1">
                          <a:effectLst/>
                        </a:rPr>
                        <a:t>AgroAzuay</a:t>
                      </a:r>
                      <a:r>
                        <a:rPr lang="es-MX" sz="1800" dirty="0">
                          <a:effectLst/>
                        </a:rPr>
                        <a:t>)</a:t>
                      </a:r>
                      <a:endParaRPr lang="es-EC" dirty="0"/>
                    </a:p>
                  </a:txBody>
                  <a:tcPr/>
                </a:tc>
                <a:extLst>
                  <a:ext uri="{0D108BD9-81ED-4DB2-BD59-A6C34878D82A}">
                    <a16:rowId xmlns:a16="http://schemas.microsoft.com/office/drawing/2014/main" val="188831068"/>
                  </a:ext>
                </a:extLst>
              </a:tr>
            </a:tbl>
          </a:graphicData>
        </a:graphic>
      </p:graphicFrame>
    </p:spTree>
    <p:extLst>
      <p:ext uri="{BB962C8B-B14F-4D97-AF65-F5344CB8AC3E}">
        <p14:creationId xmlns:p14="http://schemas.microsoft.com/office/powerpoint/2010/main" val="2555564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57180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26" y="-209753"/>
            <a:ext cx="1734671" cy="1221669"/>
          </a:xfrm>
          <a:prstGeom prst="rect">
            <a:avLst/>
          </a:prstGeom>
        </p:spPr>
      </p:pic>
      <p:graphicFrame>
        <p:nvGraphicFramePr>
          <p:cNvPr id="10" name="Tabla 9">
            <a:extLst>
              <a:ext uri="{FF2B5EF4-FFF2-40B4-BE49-F238E27FC236}">
                <a16:creationId xmlns:a16="http://schemas.microsoft.com/office/drawing/2014/main" id="{49B2C55A-660B-4F4E-8C8D-00C9C774EE7C}"/>
              </a:ext>
            </a:extLst>
          </p:cNvPr>
          <p:cNvGraphicFramePr>
            <a:graphicFrameLocks noGrp="1"/>
          </p:cNvGraphicFramePr>
          <p:nvPr>
            <p:extLst>
              <p:ext uri="{D42A27DB-BD31-4B8C-83A1-F6EECF244321}">
                <p14:modId xmlns:p14="http://schemas.microsoft.com/office/powerpoint/2010/main" val="1905736430"/>
              </p:ext>
            </p:extLst>
          </p:nvPr>
        </p:nvGraphicFramePr>
        <p:xfrm>
          <a:off x="1940653" y="944325"/>
          <a:ext cx="9329531" cy="4640517"/>
        </p:xfrm>
        <a:graphic>
          <a:graphicData uri="http://schemas.openxmlformats.org/drawingml/2006/table">
            <a:tbl>
              <a:tblPr firstRow="1" bandRow="1">
                <a:tableStyleId>{5C22544A-7EE6-4342-B048-85BDC9FD1C3A}</a:tableStyleId>
              </a:tblPr>
              <a:tblGrid>
                <a:gridCol w="2802728">
                  <a:extLst>
                    <a:ext uri="{9D8B030D-6E8A-4147-A177-3AD203B41FA5}">
                      <a16:colId xmlns:a16="http://schemas.microsoft.com/office/drawing/2014/main" val="829063887"/>
                    </a:ext>
                  </a:extLst>
                </a:gridCol>
                <a:gridCol w="6526803">
                  <a:extLst>
                    <a:ext uri="{9D8B030D-6E8A-4147-A177-3AD203B41FA5}">
                      <a16:colId xmlns:a16="http://schemas.microsoft.com/office/drawing/2014/main" val="2634188902"/>
                    </a:ext>
                  </a:extLst>
                </a:gridCol>
              </a:tblGrid>
              <a:tr h="370840">
                <a:tc>
                  <a:txBody>
                    <a:bodyPr/>
                    <a:lstStyle/>
                    <a:p>
                      <a:pPr algn="ctr">
                        <a:lnSpc>
                          <a:spcPct val="107000"/>
                        </a:lnSpc>
                        <a:spcAft>
                          <a:spcPts val="800"/>
                        </a:spcAft>
                      </a:pPr>
                      <a:r>
                        <a:rPr lang="es-MX" sz="2000">
                          <a:effectLst/>
                        </a:rPr>
                        <a:t>FECHA</a:t>
                      </a:r>
                      <a:endParaRPr lang="es-EC" sz="20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gn="ctr">
                        <a:lnSpc>
                          <a:spcPct val="107000"/>
                        </a:lnSpc>
                        <a:spcAft>
                          <a:spcPts val="800"/>
                        </a:spcAft>
                      </a:pPr>
                      <a:r>
                        <a:rPr lang="es-MX" sz="2000" dirty="0">
                          <a:effectLst/>
                        </a:rPr>
                        <a:t>ACTIVIDAD/PROYECTO</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739671909"/>
                  </a:ext>
                </a:extLst>
              </a:tr>
              <a:tr h="370840">
                <a:tc>
                  <a:txBody>
                    <a:bodyPr/>
                    <a:lstStyle/>
                    <a:p>
                      <a:pPr algn="ctr">
                        <a:lnSpc>
                          <a:spcPct val="107000"/>
                        </a:lnSpc>
                        <a:spcAft>
                          <a:spcPts val="800"/>
                        </a:spcAft>
                      </a:pPr>
                      <a:r>
                        <a:rPr lang="es-MX" sz="2400" dirty="0">
                          <a:effectLst/>
                        </a:rPr>
                        <a:t>07 DE ENERO</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342900" marR="0" lvl="0" indent="-342900" algn="just"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lang="es-MX" sz="2400" dirty="0"/>
                        <a:t>Aprobación del Proyecto rescate de las cultura  costumbres y tradiciones, por los XXXV de parroquialización.</a:t>
                      </a:r>
                      <a:endParaRPr lang="es-EC" sz="2400" dirty="0"/>
                    </a:p>
                    <a:p>
                      <a:pPr marL="342900" lvl="0" indent="-342900" algn="just">
                        <a:lnSpc>
                          <a:spcPct val="107000"/>
                        </a:lnSpc>
                        <a:spcAft>
                          <a:spcPts val="800"/>
                        </a:spcAft>
                        <a:buFont typeface="Arial" panose="020B0604020202020204" pitchFamily="34" charset="0"/>
                        <a:buChar char="•"/>
                        <a:tabLst>
                          <a:tab pos="457200" algn="l"/>
                        </a:tabLst>
                      </a:pPr>
                      <a:r>
                        <a:rPr lang="es-EC" sz="2400" dirty="0">
                          <a:effectLst/>
                        </a:rPr>
                        <a:t>Presentación y aprobación del proyecto comunitario para fortalecer vínculos entre generaciones y grupos vulnerables. "Tejiendo Redes de Vida 2025"</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477405909"/>
                  </a:ext>
                </a:extLst>
              </a:tr>
              <a:tr h="370840">
                <a:tc>
                  <a:txBody>
                    <a:bodyPr/>
                    <a:lstStyle/>
                    <a:p>
                      <a:pPr algn="ctr">
                        <a:lnSpc>
                          <a:spcPct val="107000"/>
                        </a:lnSpc>
                        <a:spcAft>
                          <a:spcPts val="800"/>
                        </a:spcAft>
                      </a:pPr>
                      <a:r>
                        <a:rPr lang="es-MX" sz="2400" dirty="0">
                          <a:effectLst/>
                        </a:rPr>
                        <a:t>18 DE FEBRERO</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342900" lvl="0" indent="-342900" algn="just">
                        <a:lnSpc>
                          <a:spcPct val="107000"/>
                        </a:lnSpc>
                        <a:spcAft>
                          <a:spcPts val="800"/>
                        </a:spcAft>
                        <a:buFont typeface="Arial" panose="020B0604020202020204" pitchFamily="34" charset="0"/>
                        <a:buChar char="•"/>
                        <a:tabLst>
                          <a:tab pos="457200" algn="l"/>
                        </a:tabLst>
                      </a:pPr>
                      <a:r>
                        <a:rPr lang="es-MX" sz="2400" dirty="0">
                          <a:effectLst/>
                        </a:rPr>
                        <a:t>Presentación del proyecto Carnaval de Mil Colores.</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192218762"/>
                  </a:ext>
                </a:extLst>
              </a:tr>
              <a:tr h="370840">
                <a:tc>
                  <a:txBody>
                    <a:bodyPr/>
                    <a:lstStyle/>
                    <a:p>
                      <a:pPr algn="ctr">
                        <a:lnSpc>
                          <a:spcPct val="107000"/>
                        </a:lnSpc>
                        <a:spcAft>
                          <a:spcPts val="800"/>
                        </a:spcAft>
                      </a:pPr>
                      <a:r>
                        <a:rPr lang="es-MX" sz="2400" dirty="0">
                          <a:effectLst/>
                        </a:rPr>
                        <a:t>19 DE MAYO </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342900" lvl="0" indent="-342900">
                        <a:lnSpc>
                          <a:spcPct val="107000"/>
                        </a:lnSpc>
                        <a:spcAft>
                          <a:spcPts val="800"/>
                        </a:spcAft>
                        <a:buFont typeface="Arial" panose="020B0604020202020204" pitchFamily="34" charset="0"/>
                        <a:buChar char="•"/>
                        <a:tabLst>
                          <a:tab pos="457200" algn="l"/>
                        </a:tabLst>
                      </a:pPr>
                      <a:r>
                        <a:rPr lang="es-MX" sz="2400" dirty="0">
                          <a:effectLst/>
                        </a:rPr>
                        <a:t>Cambio de comisiones.</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404333481"/>
                  </a:ext>
                </a:extLst>
              </a:tr>
            </a:tbl>
          </a:graphicData>
        </a:graphic>
      </p:graphicFrame>
    </p:spTree>
    <p:extLst>
      <p:ext uri="{BB962C8B-B14F-4D97-AF65-F5344CB8AC3E}">
        <p14:creationId xmlns:p14="http://schemas.microsoft.com/office/powerpoint/2010/main" val="3564079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D06E9D6-995B-4986-9B0F-74C24DE49AD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44587" y="1868557"/>
            <a:ext cx="3248633" cy="4887876"/>
          </a:xfrm>
          <a:prstGeom prst="rect">
            <a:avLst/>
          </a:prstGeom>
        </p:spPr>
      </p:pic>
      <p:pic>
        <p:nvPicPr>
          <p:cNvPr id="4" name="Imagen 3">
            <a:extLst>
              <a:ext uri="{FF2B5EF4-FFF2-40B4-BE49-F238E27FC236}">
                <a16:creationId xmlns:a16="http://schemas.microsoft.com/office/drawing/2014/main" id="{1933063C-77D2-4902-B9FE-67E7AECC3A1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57899" y="1895061"/>
            <a:ext cx="2474754" cy="4887876"/>
          </a:xfrm>
          <a:prstGeom prst="rect">
            <a:avLst/>
          </a:prstGeom>
        </p:spPr>
      </p:pic>
      <p:pic>
        <p:nvPicPr>
          <p:cNvPr id="11" name="Imagen 10">
            <a:extLst>
              <a:ext uri="{FF2B5EF4-FFF2-40B4-BE49-F238E27FC236}">
                <a16:creationId xmlns:a16="http://schemas.microsoft.com/office/drawing/2014/main" id="{15ECF373-51E6-4C0E-8A7B-8BA202620C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2048287" y="2803662"/>
            <a:ext cx="4784036" cy="2966834"/>
          </a:xfrm>
          <a:prstGeom prst="rect">
            <a:avLst/>
          </a:prstGeom>
        </p:spPr>
      </p:pic>
      <p:pic>
        <p:nvPicPr>
          <p:cNvPr id="9" name="Imagen 8">
            <a:extLst>
              <a:ext uri="{FF2B5EF4-FFF2-40B4-BE49-F238E27FC236}">
                <a16:creationId xmlns:a16="http://schemas.microsoft.com/office/drawing/2014/main" id="{AE68E800-F6D7-415C-869C-D095DD90E6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857650" y="2885231"/>
            <a:ext cx="4670531" cy="2690191"/>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CuadroTexto 1">
            <a:extLst>
              <a:ext uri="{FF2B5EF4-FFF2-40B4-BE49-F238E27FC236}">
                <a16:creationId xmlns:a16="http://schemas.microsoft.com/office/drawing/2014/main" id="{E857B1D0-F81F-4FB4-BF5E-5A9543360AB9}"/>
              </a:ext>
            </a:extLst>
          </p:cNvPr>
          <p:cNvSpPr txBox="1"/>
          <p:nvPr/>
        </p:nvSpPr>
        <p:spPr>
          <a:xfrm>
            <a:off x="535885" y="1308956"/>
            <a:ext cx="11118574" cy="461665"/>
          </a:xfrm>
          <a:prstGeom prst="rect">
            <a:avLst/>
          </a:prstGeom>
          <a:noFill/>
        </p:spPr>
        <p:txBody>
          <a:bodyPr wrap="square" rtlCol="0">
            <a:spAutoFit/>
          </a:bodyPr>
          <a:lstStyle/>
          <a:p>
            <a:pPr algn="ctr"/>
            <a:r>
              <a:rPr lang="es-MX" sz="2400" dirty="0"/>
              <a:t>Festividades de Parroquialización (Comisión temporal) </a:t>
            </a:r>
            <a:endParaRPr lang="es-EC" sz="2400" dirty="0"/>
          </a:p>
        </p:txBody>
      </p:sp>
    </p:spTree>
    <p:extLst>
      <p:ext uri="{BB962C8B-B14F-4D97-AF65-F5344CB8AC3E}">
        <p14:creationId xmlns:p14="http://schemas.microsoft.com/office/powerpoint/2010/main" val="57899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6CDDCD3-4A1F-4CA2-9F00-BA3F87A7CC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67394" y="2123592"/>
            <a:ext cx="3158622" cy="4611757"/>
          </a:xfrm>
          <a:prstGeom prst="rect">
            <a:avLst/>
          </a:prstGeom>
        </p:spPr>
      </p:pic>
      <p:pic>
        <p:nvPicPr>
          <p:cNvPr id="4" name="Imagen 3">
            <a:extLst>
              <a:ext uri="{FF2B5EF4-FFF2-40B4-BE49-F238E27FC236}">
                <a16:creationId xmlns:a16="http://schemas.microsoft.com/office/drawing/2014/main" id="{A9C4507C-9021-4515-AD94-70BCF78602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8161" y="2123592"/>
            <a:ext cx="3598793" cy="4441999"/>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CuadroTexto 1">
            <a:extLst>
              <a:ext uri="{FF2B5EF4-FFF2-40B4-BE49-F238E27FC236}">
                <a16:creationId xmlns:a16="http://schemas.microsoft.com/office/drawing/2014/main" id="{E857B1D0-F81F-4FB4-BF5E-5A9543360AB9}"/>
              </a:ext>
            </a:extLst>
          </p:cNvPr>
          <p:cNvSpPr txBox="1"/>
          <p:nvPr/>
        </p:nvSpPr>
        <p:spPr>
          <a:xfrm>
            <a:off x="535885" y="1202940"/>
            <a:ext cx="11118574" cy="830997"/>
          </a:xfrm>
          <a:prstGeom prst="rect">
            <a:avLst/>
          </a:prstGeom>
          <a:noFill/>
        </p:spPr>
        <p:txBody>
          <a:bodyPr wrap="square" rtlCol="0">
            <a:spAutoFit/>
          </a:bodyPr>
          <a:lstStyle/>
          <a:p>
            <a:pPr algn="ctr"/>
            <a:r>
              <a:rPr lang="es-MX" sz="2400" dirty="0"/>
              <a:t>Atención del Adulto Mayor</a:t>
            </a:r>
          </a:p>
          <a:p>
            <a:pPr algn="ctr"/>
            <a:r>
              <a:rPr lang="es-MX" sz="2400" dirty="0"/>
              <a:t>Participan 28 adultos mayores.</a:t>
            </a:r>
            <a:endParaRPr lang="es-EC" sz="2400" dirty="0"/>
          </a:p>
        </p:txBody>
      </p:sp>
      <p:pic>
        <p:nvPicPr>
          <p:cNvPr id="7" name="Imagen 6">
            <a:extLst>
              <a:ext uri="{FF2B5EF4-FFF2-40B4-BE49-F238E27FC236}">
                <a16:creationId xmlns:a16="http://schemas.microsoft.com/office/drawing/2014/main" id="{91B24B10-0BC8-4742-AFA5-7644C4E8E64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91059" y="2123591"/>
            <a:ext cx="3723861" cy="4611757"/>
          </a:xfrm>
          <a:prstGeom prst="rect">
            <a:avLst/>
          </a:prstGeom>
        </p:spPr>
      </p:pic>
    </p:spTree>
    <p:extLst>
      <p:ext uri="{BB962C8B-B14F-4D97-AF65-F5344CB8AC3E}">
        <p14:creationId xmlns:p14="http://schemas.microsoft.com/office/powerpoint/2010/main" val="2083850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004C12C-0207-4482-8EA1-3513AA93C6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11468" y="1963962"/>
            <a:ext cx="3576950" cy="4818976"/>
          </a:xfrm>
          <a:prstGeom prst="rect">
            <a:avLst/>
          </a:prstGeom>
        </p:spPr>
      </p:pic>
      <p:pic>
        <p:nvPicPr>
          <p:cNvPr id="7" name="Imagen 6">
            <a:extLst>
              <a:ext uri="{FF2B5EF4-FFF2-40B4-BE49-F238E27FC236}">
                <a16:creationId xmlns:a16="http://schemas.microsoft.com/office/drawing/2014/main" id="{6E9FC384-4B6C-44B8-BF00-B73E81E3B7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10336" y="1963961"/>
            <a:ext cx="4901673" cy="4772809"/>
          </a:xfrm>
          <a:prstGeom prst="rect">
            <a:avLst/>
          </a:prstGeom>
        </p:spPr>
      </p:pic>
      <p:pic>
        <p:nvPicPr>
          <p:cNvPr id="5" name="Imagen 4">
            <a:extLst>
              <a:ext uri="{FF2B5EF4-FFF2-40B4-BE49-F238E27FC236}">
                <a16:creationId xmlns:a16="http://schemas.microsoft.com/office/drawing/2014/main" id="{D965E910-E1A0-44DC-879B-77E7E54A99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629238" y="2641400"/>
            <a:ext cx="4357311" cy="3002434"/>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CuadroTexto 1">
            <a:extLst>
              <a:ext uri="{FF2B5EF4-FFF2-40B4-BE49-F238E27FC236}">
                <a16:creationId xmlns:a16="http://schemas.microsoft.com/office/drawing/2014/main" id="{E857B1D0-F81F-4FB4-BF5E-5A9543360AB9}"/>
              </a:ext>
            </a:extLst>
          </p:cNvPr>
          <p:cNvSpPr txBox="1"/>
          <p:nvPr/>
        </p:nvSpPr>
        <p:spPr>
          <a:xfrm>
            <a:off x="410818" y="1337059"/>
            <a:ext cx="11118574" cy="461665"/>
          </a:xfrm>
          <a:prstGeom prst="rect">
            <a:avLst/>
          </a:prstGeom>
          <a:noFill/>
        </p:spPr>
        <p:txBody>
          <a:bodyPr wrap="square" rtlCol="0">
            <a:spAutoFit/>
          </a:bodyPr>
          <a:lstStyle/>
          <a:p>
            <a:pPr algn="ctr"/>
            <a:r>
              <a:rPr lang="es-MX" sz="2400" dirty="0"/>
              <a:t>Convenio con el Instituto INAN.</a:t>
            </a:r>
            <a:endParaRPr lang="es-EC" sz="2400" dirty="0"/>
          </a:p>
        </p:txBody>
      </p:sp>
      <p:sp>
        <p:nvSpPr>
          <p:cNvPr id="4" name="AutoShape 2" descr="blob:https://web.whatsapp.com/3980bca3-57db-463a-9ddd-0d9168f7fc2a">
            <a:extLst>
              <a:ext uri="{FF2B5EF4-FFF2-40B4-BE49-F238E27FC236}">
                <a16:creationId xmlns:a16="http://schemas.microsoft.com/office/drawing/2014/main" id="{B6105728-94F1-4FEC-A0D5-48C834A8FC7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Tree>
    <p:extLst>
      <p:ext uri="{BB962C8B-B14F-4D97-AF65-F5344CB8AC3E}">
        <p14:creationId xmlns:p14="http://schemas.microsoft.com/office/powerpoint/2010/main" val="549754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BF0F2006-B8B9-4BB1-BFAE-A7A3C9C8255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7523354" y="2776902"/>
            <a:ext cx="4719760" cy="3292316"/>
          </a:xfrm>
          <a:prstGeom prst="rect">
            <a:avLst/>
          </a:prstGeom>
        </p:spPr>
      </p:pic>
      <p:pic>
        <p:nvPicPr>
          <p:cNvPr id="12" name="Imagen 11">
            <a:extLst>
              <a:ext uri="{FF2B5EF4-FFF2-40B4-BE49-F238E27FC236}">
                <a16:creationId xmlns:a16="http://schemas.microsoft.com/office/drawing/2014/main" id="{E431B159-7A88-4E61-8EDD-FF44CB54FA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736122" y="2493408"/>
            <a:ext cx="4719756" cy="3859306"/>
          </a:xfrm>
          <a:prstGeom prst="rect">
            <a:avLst/>
          </a:prstGeom>
        </p:spPr>
      </p:pic>
      <p:pic>
        <p:nvPicPr>
          <p:cNvPr id="10" name="Imagen 9">
            <a:extLst>
              <a:ext uri="{FF2B5EF4-FFF2-40B4-BE49-F238E27FC236}">
                <a16:creationId xmlns:a16="http://schemas.microsoft.com/office/drawing/2014/main" id="{71101575-85E9-402E-A784-56E4C56EA06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87375" y="2757683"/>
            <a:ext cx="4502415" cy="3113410"/>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CuadroTexto 1">
            <a:extLst>
              <a:ext uri="{FF2B5EF4-FFF2-40B4-BE49-F238E27FC236}">
                <a16:creationId xmlns:a16="http://schemas.microsoft.com/office/drawing/2014/main" id="{E857B1D0-F81F-4FB4-BF5E-5A9543360AB9}"/>
              </a:ext>
            </a:extLst>
          </p:cNvPr>
          <p:cNvSpPr txBox="1"/>
          <p:nvPr/>
        </p:nvSpPr>
        <p:spPr>
          <a:xfrm>
            <a:off x="410818" y="1337059"/>
            <a:ext cx="11118574" cy="461665"/>
          </a:xfrm>
          <a:prstGeom prst="rect">
            <a:avLst/>
          </a:prstGeom>
          <a:noFill/>
        </p:spPr>
        <p:txBody>
          <a:bodyPr wrap="square" rtlCol="0">
            <a:spAutoFit/>
          </a:bodyPr>
          <a:lstStyle/>
          <a:p>
            <a:pPr algn="ctr"/>
            <a:r>
              <a:rPr lang="es-MX" sz="2400" dirty="0"/>
              <a:t>Atención al Adulto Mayor./Instituto INAN</a:t>
            </a:r>
            <a:endParaRPr lang="es-EC" sz="2400" dirty="0"/>
          </a:p>
        </p:txBody>
      </p:sp>
      <p:sp>
        <p:nvSpPr>
          <p:cNvPr id="4" name="AutoShape 2" descr="blob:https://web.whatsapp.com/3980bca3-57db-463a-9ddd-0d9168f7fc2a">
            <a:extLst>
              <a:ext uri="{FF2B5EF4-FFF2-40B4-BE49-F238E27FC236}">
                <a16:creationId xmlns:a16="http://schemas.microsoft.com/office/drawing/2014/main" id="{B6105728-94F1-4FEC-A0D5-48C834A8FC7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Tree>
    <p:extLst>
      <p:ext uri="{BB962C8B-B14F-4D97-AF65-F5344CB8AC3E}">
        <p14:creationId xmlns:p14="http://schemas.microsoft.com/office/powerpoint/2010/main" val="2959845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CC1CD528-E95C-4376-B8B7-476CB26B95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5778647" y="2398822"/>
            <a:ext cx="4526537" cy="4130368"/>
          </a:xfrm>
          <a:prstGeom prst="rect">
            <a:avLst/>
          </a:prstGeom>
        </p:spPr>
      </p:pic>
      <p:pic>
        <p:nvPicPr>
          <p:cNvPr id="8" name="Imagen 7">
            <a:extLst>
              <a:ext uri="{FF2B5EF4-FFF2-40B4-BE49-F238E27FC236}">
                <a16:creationId xmlns:a16="http://schemas.microsoft.com/office/drawing/2014/main" id="{E1C52B4C-5F2B-4FE4-9397-F5C5748857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6304" y="2200735"/>
            <a:ext cx="4368635" cy="4351370"/>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CuadroTexto 1">
            <a:extLst>
              <a:ext uri="{FF2B5EF4-FFF2-40B4-BE49-F238E27FC236}">
                <a16:creationId xmlns:a16="http://schemas.microsoft.com/office/drawing/2014/main" id="{E857B1D0-F81F-4FB4-BF5E-5A9543360AB9}"/>
              </a:ext>
            </a:extLst>
          </p:cNvPr>
          <p:cNvSpPr txBox="1"/>
          <p:nvPr/>
        </p:nvSpPr>
        <p:spPr>
          <a:xfrm>
            <a:off x="410818" y="1337059"/>
            <a:ext cx="11118574" cy="461665"/>
          </a:xfrm>
          <a:prstGeom prst="rect">
            <a:avLst/>
          </a:prstGeom>
          <a:noFill/>
        </p:spPr>
        <p:txBody>
          <a:bodyPr wrap="square" rtlCol="0">
            <a:spAutoFit/>
          </a:bodyPr>
          <a:lstStyle/>
          <a:p>
            <a:pPr algn="ctr"/>
            <a:r>
              <a:rPr lang="es-MX" sz="2400" dirty="0"/>
              <a:t>Atención Adulto Mayor/ Charlas sobre la Hipertensión</a:t>
            </a:r>
            <a:endParaRPr lang="es-EC" sz="2400" dirty="0"/>
          </a:p>
        </p:txBody>
      </p:sp>
    </p:spTree>
    <p:extLst>
      <p:ext uri="{BB962C8B-B14F-4D97-AF65-F5344CB8AC3E}">
        <p14:creationId xmlns:p14="http://schemas.microsoft.com/office/powerpoint/2010/main" val="396354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A9625A5-72D0-4123-8503-400F115F68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60903" y="1911191"/>
            <a:ext cx="3326295" cy="4938044"/>
          </a:xfrm>
          <a:prstGeom prst="rect">
            <a:avLst/>
          </a:prstGeom>
        </p:spPr>
      </p:pic>
      <p:pic>
        <p:nvPicPr>
          <p:cNvPr id="12" name="Imagen 11">
            <a:extLst>
              <a:ext uri="{FF2B5EF4-FFF2-40B4-BE49-F238E27FC236}">
                <a16:creationId xmlns:a16="http://schemas.microsoft.com/office/drawing/2014/main" id="{60E778C7-155A-4DFD-BE8C-210F89E469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76212" y="1911190"/>
            <a:ext cx="4784691" cy="4825579"/>
          </a:xfrm>
          <a:prstGeom prst="rect">
            <a:avLst/>
          </a:prstGeom>
        </p:spPr>
      </p:pic>
      <p:pic>
        <p:nvPicPr>
          <p:cNvPr id="10" name="Imagen 9">
            <a:extLst>
              <a:ext uri="{FF2B5EF4-FFF2-40B4-BE49-F238E27FC236}">
                <a16:creationId xmlns:a16="http://schemas.microsoft.com/office/drawing/2014/main" id="{6FA040FB-E366-44CB-8399-3602A1FCC2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297" y="1911190"/>
            <a:ext cx="3485320" cy="4741773"/>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CuadroTexto 1">
            <a:extLst>
              <a:ext uri="{FF2B5EF4-FFF2-40B4-BE49-F238E27FC236}">
                <a16:creationId xmlns:a16="http://schemas.microsoft.com/office/drawing/2014/main" id="{E857B1D0-F81F-4FB4-BF5E-5A9543360AB9}"/>
              </a:ext>
            </a:extLst>
          </p:cNvPr>
          <p:cNvSpPr txBox="1"/>
          <p:nvPr/>
        </p:nvSpPr>
        <p:spPr>
          <a:xfrm>
            <a:off x="410818" y="1337059"/>
            <a:ext cx="11118574" cy="461665"/>
          </a:xfrm>
          <a:prstGeom prst="rect">
            <a:avLst/>
          </a:prstGeom>
          <a:noFill/>
        </p:spPr>
        <p:txBody>
          <a:bodyPr wrap="square" rtlCol="0">
            <a:spAutoFit/>
          </a:bodyPr>
          <a:lstStyle/>
          <a:p>
            <a:pPr algn="ctr"/>
            <a:r>
              <a:rPr lang="es-MX" sz="2400" dirty="0"/>
              <a:t>Visitas domiciliarias</a:t>
            </a:r>
            <a:endParaRPr lang="es-EC" sz="2400" dirty="0"/>
          </a:p>
        </p:txBody>
      </p:sp>
      <p:sp>
        <p:nvSpPr>
          <p:cNvPr id="4" name="AutoShape 2" descr="blob:https://web.whatsapp.com/e19a9380-021a-41fa-9826-ff7158a3e4f9">
            <a:extLst>
              <a:ext uri="{FF2B5EF4-FFF2-40B4-BE49-F238E27FC236}">
                <a16:creationId xmlns:a16="http://schemas.microsoft.com/office/drawing/2014/main" id="{38620241-58E7-48F7-AC8A-8128FC45060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Tree>
    <p:extLst>
      <p:ext uri="{BB962C8B-B14F-4D97-AF65-F5344CB8AC3E}">
        <p14:creationId xmlns:p14="http://schemas.microsoft.com/office/powerpoint/2010/main" val="619621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981C999-FA01-4EB6-9363-04AB4202795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853936" y="2041519"/>
            <a:ext cx="3776311" cy="4789111"/>
          </a:xfrm>
          <a:prstGeom prst="rect">
            <a:avLst/>
          </a:prstGeom>
        </p:spPr>
      </p:pic>
      <p:pic>
        <p:nvPicPr>
          <p:cNvPr id="10" name="Imagen 9">
            <a:extLst>
              <a:ext uri="{FF2B5EF4-FFF2-40B4-BE49-F238E27FC236}">
                <a16:creationId xmlns:a16="http://schemas.microsoft.com/office/drawing/2014/main" id="{DC6EAEAC-B110-4465-AB24-934DCF41E3C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65399" y="2041519"/>
            <a:ext cx="3316255" cy="4775625"/>
          </a:xfrm>
          <a:prstGeom prst="rect">
            <a:avLst/>
          </a:prstGeom>
        </p:spPr>
      </p:pic>
      <p:pic>
        <p:nvPicPr>
          <p:cNvPr id="7" name="Imagen 6">
            <a:extLst>
              <a:ext uri="{FF2B5EF4-FFF2-40B4-BE49-F238E27FC236}">
                <a16:creationId xmlns:a16="http://schemas.microsoft.com/office/drawing/2014/main" id="{11511A60-122E-478E-9EA1-3211699523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79481" y="2484040"/>
            <a:ext cx="4536624" cy="3651583"/>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2" name="CuadroTexto 1">
            <a:extLst>
              <a:ext uri="{FF2B5EF4-FFF2-40B4-BE49-F238E27FC236}">
                <a16:creationId xmlns:a16="http://schemas.microsoft.com/office/drawing/2014/main" id="{E857B1D0-F81F-4FB4-BF5E-5A9543360AB9}"/>
              </a:ext>
            </a:extLst>
          </p:cNvPr>
          <p:cNvSpPr txBox="1"/>
          <p:nvPr/>
        </p:nvSpPr>
        <p:spPr>
          <a:xfrm>
            <a:off x="410818" y="1337059"/>
            <a:ext cx="11118574" cy="461665"/>
          </a:xfrm>
          <a:prstGeom prst="rect">
            <a:avLst/>
          </a:prstGeom>
          <a:noFill/>
        </p:spPr>
        <p:txBody>
          <a:bodyPr wrap="square" rtlCol="0">
            <a:spAutoFit/>
          </a:bodyPr>
          <a:lstStyle/>
          <a:p>
            <a:pPr algn="ctr"/>
            <a:r>
              <a:rPr lang="es-MX" sz="2400" dirty="0"/>
              <a:t>Visitas domiciliarias – Cauquil.</a:t>
            </a:r>
            <a:endParaRPr lang="es-EC" sz="2400" dirty="0"/>
          </a:p>
        </p:txBody>
      </p:sp>
      <p:sp>
        <p:nvSpPr>
          <p:cNvPr id="9" name="AutoShape 2" descr="blob:https://web.whatsapp.com/74da08cc-3c19-4ffd-b1a9-6d40e0d1132f">
            <a:extLst>
              <a:ext uri="{FF2B5EF4-FFF2-40B4-BE49-F238E27FC236}">
                <a16:creationId xmlns:a16="http://schemas.microsoft.com/office/drawing/2014/main" id="{B39D0017-B364-4AE3-8D85-1EEBFA26F30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 name="AutoShape 2" descr="blob:https://web.whatsapp.com/3acfe2f5-ed4b-4b8f-bdcf-281b7ef7d4eb">
            <a:extLst>
              <a:ext uri="{FF2B5EF4-FFF2-40B4-BE49-F238E27FC236}">
                <a16:creationId xmlns:a16="http://schemas.microsoft.com/office/drawing/2014/main" id="{D927D5CA-6607-4FAD-BF19-8D838FE410E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Tree>
    <p:extLst>
      <p:ext uri="{BB962C8B-B14F-4D97-AF65-F5344CB8AC3E}">
        <p14:creationId xmlns:p14="http://schemas.microsoft.com/office/powerpoint/2010/main" val="751285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EEA4AE3-31C2-45CE-825D-EBF322FAC1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12186" y="1752558"/>
            <a:ext cx="8836544" cy="4982334"/>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7" name="CuadroTexto 6">
            <a:extLst>
              <a:ext uri="{FF2B5EF4-FFF2-40B4-BE49-F238E27FC236}">
                <a16:creationId xmlns:a16="http://schemas.microsoft.com/office/drawing/2014/main" id="{A22B7F6A-553B-47E0-97EC-BBE44E914E3C}"/>
              </a:ext>
            </a:extLst>
          </p:cNvPr>
          <p:cNvSpPr txBox="1"/>
          <p:nvPr/>
        </p:nvSpPr>
        <p:spPr>
          <a:xfrm>
            <a:off x="2478157" y="1156771"/>
            <a:ext cx="7659756" cy="461665"/>
          </a:xfrm>
          <a:prstGeom prst="rect">
            <a:avLst/>
          </a:prstGeom>
          <a:noFill/>
        </p:spPr>
        <p:txBody>
          <a:bodyPr wrap="square" rtlCol="0">
            <a:spAutoFit/>
          </a:bodyPr>
          <a:lstStyle/>
          <a:p>
            <a:pPr algn="ctr"/>
            <a:r>
              <a:rPr lang="es-MX" sz="2400" dirty="0"/>
              <a:t>Capacitación contabilidad básica-Instituto INAN</a:t>
            </a:r>
            <a:endParaRPr lang="es-EC" sz="2400" dirty="0"/>
          </a:p>
        </p:txBody>
      </p:sp>
    </p:spTree>
    <p:extLst>
      <p:ext uri="{BB962C8B-B14F-4D97-AF65-F5344CB8AC3E}">
        <p14:creationId xmlns:p14="http://schemas.microsoft.com/office/powerpoint/2010/main" val="333875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C3FFE1B-4BD5-40FE-A51A-C23BC87CFE4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15411" y="1877804"/>
            <a:ext cx="11186258" cy="4852125"/>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7" name="CuadroTexto 6">
            <a:extLst>
              <a:ext uri="{FF2B5EF4-FFF2-40B4-BE49-F238E27FC236}">
                <a16:creationId xmlns:a16="http://schemas.microsoft.com/office/drawing/2014/main" id="{A22B7F6A-553B-47E0-97EC-BBE44E914E3C}"/>
              </a:ext>
            </a:extLst>
          </p:cNvPr>
          <p:cNvSpPr txBox="1"/>
          <p:nvPr/>
        </p:nvSpPr>
        <p:spPr>
          <a:xfrm>
            <a:off x="3623216" y="1099815"/>
            <a:ext cx="4943912" cy="830997"/>
          </a:xfrm>
          <a:prstGeom prst="rect">
            <a:avLst/>
          </a:prstGeom>
          <a:noFill/>
        </p:spPr>
        <p:txBody>
          <a:bodyPr wrap="square" rtlCol="0">
            <a:spAutoFit/>
          </a:bodyPr>
          <a:lstStyle/>
          <a:p>
            <a:r>
              <a:rPr lang="es-MX" sz="2400" dirty="0"/>
              <a:t>Capacitación panadería y pastelería</a:t>
            </a:r>
          </a:p>
          <a:p>
            <a:pPr algn="ctr"/>
            <a:r>
              <a:rPr lang="es-MX" sz="2400" dirty="0"/>
              <a:t>Participan 30 personas</a:t>
            </a:r>
            <a:endParaRPr lang="es-EC" sz="2400" dirty="0"/>
          </a:p>
        </p:txBody>
      </p:sp>
    </p:spTree>
    <p:extLst>
      <p:ext uri="{BB962C8B-B14F-4D97-AF65-F5344CB8AC3E}">
        <p14:creationId xmlns:p14="http://schemas.microsoft.com/office/powerpoint/2010/main" val="3014767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E0C324B-4FD5-4119-BC49-F6CB6EA0B2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29465" y="4176627"/>
            <a:ext cx="4301895" cy="2606310"/>
          </a:xfrm>
          <a:prstGeom prst="rect">
            <a:avLst/>
          </a:prstGeom>
        </p:spPr>
      </p:pic>
      <p:pic>
        <p:nvPicPr>
          <p:cNvPr id="4" name="Imagen 3">
            <a:extLst>
              <a:ext uri="{FF2B5EF4-FFF2-40B4-BE49-F238E27FC236}">
                <a16:creationId xmlns:a16="http://schemas.microsoft.com/office/drawing/2014/main" id="{9E391558-AA68-4F4A-9297-668549C8B4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2523" y="1752558"/>
            <a:ext cx="3762765" cy="4813033"/>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7" name="CuadroTexto 6">
            <a:extLst>
              <a:ext uri="{FF2B5EF4-FFF2-40B4-BE49-F238E27FC236}">
                <a16:creationId xmlns:a16="http://schemas.microsoft.com/office/drawing/2014/main" id="{A22B7F6A-553B-47E0-97EC-BBE44E914E3C}"/>
              </a:ext>
            </a:extLst>
          </p:cNvPr>
          <p:cNvSpPr txBox="1"/>
          <p:nvPr/>
        </p:nvSpPr>
        <p:spPr>
          <a:xfrm>
            <a:off x="3623216" y="1099815"/>
            <a:ext cx="4943912" cy="461665"/>
          </a:xfrm>
          <a:prstGeom prst="rect">
            <a:avLst/>
          </a:prstGeom>
          <a:noFill/>
        </p:spPr>
        <p:txBody>
          <a:bodyPr wrap="square" rtlCol="0">
            <a:spAutoFit/>
          </a:bodyPr>
          <a:lstStyle/>
          <a:p>
            <a:r>
              <a:rPr lang="es-MX" sz="2400" dirty="0"/>
              <a:t>Capacitación panadería y pastelería</a:t>
            </a:r>
          </a:p>
        </p:txBody>
      </p:sp>
      <p:pic>
        <p:nvPicPr>
          <p:cNvPr id="5" name="Imagen 4">
            <a:extLst>
              <a:ext uri="{FF2B5EF4-FFF2-40B4-BE49-F238E27FC236}">
                <a16:creationId xmlns:a16="http://schemas.microsoft.com/office/drawing/2014/main" id="{905D4D17-DD4F-4EF4-8362-E393E3D185F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39311" y="1752558"/>
            <a:ext cx="4293704" cy="2232991"/>
          </a:xfrm>
          <a:prstGeom prst="rect">
            <a:avLst/>
          </a:prstGeom>
        </p:spPr>
      </p:pic>
      <p:pic>
        <p:nvPicPr>
          <p:cNvPr id="8" name="Imagen 7">
            <a:extLst>
              <a:ext uri="{FF2B5EF4-FFF2-40B4-BE49-F238E27FC236}">
                <a16:creationId xmlns:a16="http://schemas.microsoft.com/office/drawing/2014/main" id="{C5E15EBA-0C39-4F54-841F-3BAB680A5E8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77038" y="1752558"/>
            <a:ext cx="3582439" cy="5030379"/>
          </a:xfrm>
          <a:prstGeom prst="rect">
            <a:avLst/>
          </a:prstGeom>
        </p:spPr>
      </p:pic>
    </p:spTree>
    <p:extLst>
      <p:ext uri="{BB962C8B-B14F-4D97-AF65-F5344CB8AC3E}">
        <p14:creationId xmlns:p14="http://schemas.microsoft.com/office/powerpoint/2010/main" val="1367990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4" name="Rectangle 1">
            <a:extLst>
              <a:ext uri="{FF2B5EF4-FFF2-40B4-BE49-F238E27FC236}">
                <a16:creationId xmlns:a16="http://schemas.microsoft.com/office/drawing/2014/main" id="{5675D63C-FF7C-42C7-A821-CC50998671ED}"/>
              </a:ext>
            </a:extLst>
          </p:cNvPr>
          <p:cNvSpPr>
            <a:spLocks noChangeArrowheads="1"/>
          </p:cNvSpPr>
          <p:nvPr/>
        </p:nvSpPr>
        <p:spPr bwMode="auto">
          <a:xfrm>
            <a:off x="3045536" y="216073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5" name="Rectángulo 4">
            <a:extLst>
              <a:ext uri="{FF2B5EF4-FFF2-40B4-BE49-F238E27FC236}">
                <a16:creationId xmlns:a16="http://schemas.microsoft.com/office/drawing/2014/main" id="{B0FAF260-1BE3-435B-86D3-8FE7528B8AB9}"/>
              </a:ext>
            </a:extLst>
          </p:cNvPr>
          <p:cNvSpPr/>
          <p:nvPr/>
        </p:nvSpPr>
        <p:spPr>
          <a:xfrm>
            <a:off x="3006413" y="2198913"/>
            <a:ext cx="7019871" cy="2585323"/>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Bahnschrift SemiBold" panose="020B0502040204020203" pitchFamily="34" charset="0"/>
              </a:rPr>
              <a:t>COMISIÓN </a:t>
            </a:r>
          </a:p>
          <a:p>
            <a:pPr algn="ctr"/>
            <a:r>
              <a:rPr lang="es-ES" sz="5400" dirty="0">
                <a:ln w="0"/>
                <a:effectLst>
                  <a:outerShdw blurRad="38100" dist="19050" dir="2700000" algn="tl" rotWithShape="0">
                    <a:schemeClr val="dk1">
                      <a:alpha val="40000"/>
                    </a:schemeClr>
                  </a:outerShdw>
                </a:effectLst>
                <a:latin typeface="Bahnschrift SemiBold" panose="020B0502040204020203" pitchFamily="34" charset="0"/>
              </a:rPr>
              <a:t>PRODUCCIÓN, </a:t>
            </a:r>
          </a:p>
          <a:p>
            <a:pPr algn="ctr"/>
            <a:r>
              <a:rPr lang="es-ES" sz="5400" dirty="0">
                <a:ln w="0"/>
                <a:effectLst>
                  <a:outerShdw blurRad="38100" dist="19050" dir="2700000" algn="tl" rotWithShape="0">
                    <a:schemeClr val="dk1">
                      <a:alpha val="40000"/>
                    </a:schemeClr>
                  </a:outerShdw>
                </a:effectLst>
                <a:latin typeface="Bahnschrift SemiBold" panose="020B0502040204020203" pitchFamily="34" charset="0"/>
              </a:rPr>
              <a:t>AMBIENTE Y TURISMO</a:t>
            </a:r>
            <a:endParaRPr lang="es-ES" sz="5400"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p:txBody>
      </p:sp>
      <p:sp>
        <p:nvSpPr>
          <p:cNvPr id="7" name="Rectángulo 6">
            <a:extLst>
              <a:ext uri="{FF2B5EF4-FFF2-40B4-BE49-F238E27FC236}">
                <a16:creationId xmlns:a16="http://schemas.microsoft.com/office/drawing/2014/main" id="{37E7A8B0-9C86-43EC-BBBA-F90D62938E52}"/>
              </a:ext>
            </a:extLst>
          </p:cNvPr>
          <p:cNvSpPr/>
          <p:nvPr/>
        </p:nvSpPr>
        <p:spPr>
          <a:xfrm>
            <a:off x="1351120" y="5071067"/>
            <a:ext cx="9884636" cy="461665"/>
          </a:xfrm>
          <a:prstGeom prst="rect">
            <a:avLst/>
          </a:prstGeom>
        </p:spPr>
        <p:txBody>
          <a:bodyPr wrap="square">
            <a:spAutoFit/>
          </a:bodyPr>
          <a:lstStyle/>
          <a:p>
            <a:pPr algn="ctr"/>
            <a:r>
              <a:rPr lang="es-MX" sz="2400" dirty="0"/>
              <a:t>“Servir es la mayor motivación para trabajar por nuestra gente.”</a:t>
            </a:r>
            <a:endParaRPr lang="es-EC" sz="2400" dirty="0"/>
          </a:p>
        </p:txBody>
      </p:sp>
    </p:spTree>
    <p:extLst>
      <p:ext uri="{BB962C8B-B14F-4D97-AF65-F5344CB8AC3E}">
        <p14:creationId xmlns:p14="http://schemas.microsoft.com/office/powerpoint/2010/main" val="2263391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graphicFrame>
        <p:nvGraphicFramePr>
          <p:cNvPr id="7" name="Tabla 6">
            <a:extLst>
              <a:ext uri="{FF2B5EF4-FFF2-40B4-BE49-F238E27FC236}">
                <a16:creationId xmlns:a16="http://schemas.microsoft.com/office/drawing/2014/main" id="{1D2C4974-F3A9-40CF-9BBC-A9580F963A6F}"/>
              </a:ext>
            </a:extLst>
          </p:cNvPr>
          <p:cNvGraphicFramePr>
            <a:graphicFrameLocks noGrp="1"/>
          </p:cNvGraphicFramePr>
          <p:nvPr>
            <p:extLst>
              <p:ext uri="{D42A27DB-BD31-4B8C-83A1-F6EECF244321}">
                <p14:modId xmlns:p14="http://schemas.microsoft.com/office/powerpoint/2010/main" val="628691704"/>
              </p:ext>
            </p:extLst>
          </p:nvPr>
        </p:nvGraphicFramePr>
        <p:xfrm>
          <a:off x="2239347" y="1266897"/>
          <a:ext cx="8992759" cy="4927348"/>
        </p:xfrm>
        <a:graphic>
          <a:graphicData uri="http://schemas.openxmlformats.org/drawingml/2006/table">
            <a:tbl>
              <a:tblPr firstRow="1" bandRow="1">
                <a:tableStyleId>{5C22544A-7EE6-4342-B048-85BDC9FD1C3A}</a:tableStyleId>
              </a:tblPr>
              <a:tblGrid>
                <a:gridCol w="2701557">
                  <a:extLst>
                    <a:ext uri="{9D8B030D-6E8A-4147-A177-3AD203B41FA5}">
                      <a16:colId xmlns:a16="http://schemas.microsoft.com/office/drawing/2014/main" val="758171110"/>
                    </a:ext>
                  </a:extLst>
                </a:gridCol>
                <a:gridCol w="6291202">
                  <a:extLst>
                    <a:ext uri="{9D8B030D-6E8A-4147-A177-3AD203B41FA5}">
                      <a16:colId xmlns:a16="http://schemas.microsoft.com/office/drawing/2014/main" val="1737718178"/>
                    </a:ext>
                  </a:extLst>
                </a:gridCol>
              </a:tblGrid>
              <a:tr h="394806">
                <a:tc>
                  <a:txBody>
                    <a:bodyPr/>
                    <a:lstStyle/>
                    <a:p>
                      <a:pPr algn="ctr">
                        <a:lnSpc>
                          <a:spcPct val="107000"/>
                        </a:lnSpc>
                        <a:spcAft>
                          <a:spcPts val="800"/>
                        </a:spcAft>
                      </a:pPr>
                      <a:r>
                        <a:rPr lang="es-MX" sz="2000" dirty="0">
                          <a:effectLst/>
                        </a:rPr>
                        <a:t>FECHA</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457200" algn="ctr">
                        <a:lnSpc>
                          <a:spcPct val="107000"/>
                        </a:lnSpc>
                        <a:spcAft>
                          <a:spcPts val="800"/>
                        </a:spcAft>
                      </a:pPr>
                      <a:r>
                        <a:rPr lang="es-MX" sz="2000" dirty="0">
                          <a:effectLst/>
                        </a:rPr>
                        <a:t>ACTIVIDAD O DELEGACIÓN</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4256477582"/>
                  </a:ext>
                </a:extLst>
              </a:tr>
              <a:tr h="364270">
                <a:tc>
                  <a:txBody>
                    <a:bodyPr/>
                    <a:lstStyle/>
                    <a:p>
                      <a:pPr algn="just">
                        <a:lnSpc>
                          <a:spcPct val="107000"/>
                        </a:lnSpc>
                        <a:spcAft>
                          <a:spcPts val="800"/>
                        </a:spcAft>
                      </a:pPr>
                      <a:r>
                        <a:rPr lang="es-MX" sz="1800" dirty="0">
                          <a:effectLst/>
                        </a:rPr>
                        <a:t>19 DE MAYO </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342900" lvl="0" indent="-342900" algn="just">
                        <a:lnSpc>
                          <a:spcPct val="107000"/>
                        </a:lnSpc>
                        <a:spcAft>
                          <a:spcPts val="800"/>
                        </a:spcAft>
                        <a:buFont typeface="Arial" panose="020B0604020202020204" pitchFamily="34" charset="0"/>
                        <a:buChar char="•"/>
                        <a:tabLst>
                          <a:tab pos="457200" algn="l"/>
                        </a:tabLst>
                      </a:pPr>
                      <a:r>
                        <a:rPr lang="es-MX" sz="1800" dirty="0">
                          <a:effectLst/>
                        </a:rPr>
                        <a:t>Cambio de comisiones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711282623"/>
                  </a:ext>
                </a:extLst>
              </a:tr>
              <a:tr h="1613619">
                <a:tc>
                  <a:txBody>
                    <a:bodyPr/>
                    <a:lstStyle/>
                    <a:p>
                      <a:pPr algn="just">
                        <a:lnSpc>
                          <a:spcPct val="107000"/>
                        </a:lnSpc>
                        <a:spcAft>
                          <a:spcPts val="800"/>
                        </a:spcAft>
                      </a:pPr>
                      <a:r>
                        <a:rPr lang="es-MX" sz="1800">
                          <a:effectLst/>
                        </a:rPr>
                        <a:t>9 DE JULIO</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342900" lvl="0" indent="-342900" algn="just">
                        <a:lnSpc>
                          <a:spcPct val="107000"/>
                        </a:lnSpc>
                        <a:spcAft>
                          <a:spcPts val="800"/>
                        </a:spcAft>
                        <a:buFont typeface="Arial" panose="020B0604020202020204" pitchFamily="34" charset="0"/>
                        <a:buChar char="•"/>
                        <a:tabLst>
                          <a:tab pos="457200" algn="l"/>
                        </a:tabLst>
                      </a:pPr>
                      <a:r>
                        <a:rPr lang="es-MX" sz="1800" dirty="0">
                          <a:effectLst/>
                        </a:rPr>
                        <a:t>Presentación del proyecto </a:t>
                      </a:r>
                      <a:r>
                        <a:rPr lang="es-EC" sz="1800" dirty="0">
                          <a:effectLst/>
                        </a:rPr>
                        <a:t>“ADQUISICIÓN DE ABONOS DENTRO DEL PROYECTO PARA IMPULSAR EL DESARROLLO ECONÓMICO RED PRODUCTIVA DE LA PARROQUIA SAN GERARDO, CANTÓN GIRÓN, PROVINCIA DEL AZUAY.</a:t>
                      </a:r>
                    </a:p>
                    <a:p>
                      <a:pPr marL="342900" lvl="0" indent="-342900" algn="just">
                        <a:lnSpc>
                          <a:spcPct val="107000"/>
                        </a:lnSpc>
                        <a:spcAft>
                          <a:spcPts val="800"/>
                        </a:spcAft>
                        <a:buFont typeface="Arial" panose="020B0604020202020204" pitchFamily="34" charset="0"/>
                        <a:buChar char="•"/>
                        <a:tabLst>
                          <a:tab pos="457200" algn="l"/>
                        </a:tabLst>
                      </a:pPr>
                      <a:r>
                        <a:rPr lang="es-EC" sz="1800" dirty="0">
                          <a:effectLst/>
                        </a:rPr>
                        <a:t>Aprobación del proyecto Colonia Vacacional. </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327903761"/>
                  </a:ext>
                </a:extLst>
              </a:tr>
              <a:tr h="1514109">
                <a:tc>
                  <a:txBody>
                    <a:bodyPr/>
                    <a:lstStyle/>
                    <a:p>
                      <a:pPr algn="just">
                        <a:lnSpc>
                          <a:spcPct val="107000"/>
                        </a:lnSpc>
                        <a:spcAft>
                          <a:spcPts val="800"/>
                        </a:spcAft>
                      </a:pPr>
                      <a:r>
                        <a:rPr lang="es-MX" sz="1800">
                          <a:effectLst/>
                        </a:rPr>
                        <a:t>15 DE JULIO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342900" lvl="0" indent="-342900" algn="just">
                        <a:lnSpc>
                          <a:spcPct val="107000"/>
                        </a:lnSpc>
                        <a:spcAft>
                          <a:spcPts val="800"/>
                        </a:spcAft>
                        <a:buFont typeface="Arial" panose="020B0604020202020204" pitchFamily="34" charset="0"/>
                        <a:buChar char="•"/>
                        <a:tabLst>
                          <a:tab pos="457200" algn="l"/>
                        </a:tabLst>
                      </a:pPr>
                      <a:r>
                        <a:rPr lang="es-MX" sz="1800">
                          <a:effectLst/>
                        </a:rPr>
                        <a:t>Presentación del proyecto “Impulso al sistema productivo del Cuy para la provisión de alimentos saludables y el abastecimiento de los mercados locales y regionales en el marco de la Economía Social y Solidaria de la parroquia San Gerardo” (Convenio con AgroAzuay)</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735193455"/>
                  </a:ext>
                </a:extLst>
              </a:tr>
              <a:tr h="939189">
                <a:tc>
                  <a:txBody>
                    <a:bodyPr/>
                    <a:lstStyle/>
                    <a:p>
                      <a:pPr algn="just">
                        <a:lnSpc>
                          <a:spcPct val="107000"/>
                        </a:lnSpc>
                        <a:spcAft>
                          <a:spcPts val="800"/>
                        </a:spcAft>
                      </a:pPr>
                      <a:r>
                        <a:rPr lang="es-MX" sz="1800" dirty="0">
                          <a:effectLst/>
                        </a:rPr>
                        <a:t>23 DE OCTUBRE</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342900" lvl="0" indent="-342900" algn="just">
                        <a:lnSpc>
                          <a:spcPct val="107000"/>
                        </a:lnSpc>
                        <a:spcAft>
                          <a:spcPts val="800"/>
                        </a:spcAft>
                        <a:buFont typeface="Arial" panose="020B0604020202020204" pitchFamily="34" charset="0"/>
                        <a:buChar char="•"/>
                        <a:tabLst>
                          <a:tab pos="457200" algn="l"/>
                        </a:tabLst>
                      </a:pPr>
                      <a:r>
                        <a:rPr lang="es-MX" sz="1800" dirty="0">
                          <a:effectLst/>
                        </a:rPr>
                        <a:t>Aprobación del proyecto para la Restauración de cobertura vegetal y adecuación de espacios en los márgenes de la Laguna San Martín. (Ley 047)</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4266377268"/>
                  </a:ext>
                </a:extLst>
              </a:tr>
            </a:tbl>
          </a:graphicData>
        </a:graphic>
      </p:graphicFrame>
      <p:sp>
        <p:nvSpPr>
          <p:cNvPr id="4" name="Rectangle 1">
            <a:extLst>
              <a:ext uri="{FF2B5EF4-FFF2-40B4-BE49-F238E27FC236}">
                <a16:creationId xmlns:a16="http://schemas.microsoft.com/office/drawing/2014/main" id="{5675D63C-FF7C-42C7-A821-CC50998671ED}"/>
              </a:ext>
            </a:extLst>
          </p:cNvPr>
          <p:cNvSpPr>
            <a:spLocks noChangeArrowheads="1"/>
          </p:cNvSpPr>
          <p:nvPr/>
        </p:nvSpPr>
        <p:spPr bwMode="auto">
          <a:xfrm>
            <a:off x="3045536" y="216073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Tree>
    <p:extLst>
      <p:ext uri="{BB962C8B-B14F-4D97-AF65-F5344CB8AC3E}">
        <p14:creationId xmlns:p14="http://schemas.microsoft.com/office/powerpoint/2010/main" val="2571286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6829E12-FAEC-4561-A9FD-B1FAA8871B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07977" y="4097612"/>
            <a:ext cx="3698542" cy="2640255"/>
          </a:xfrm>
          <a:prstGeom prst="rect">
            <a:avLst/>
          </a:prstGeom>
        </p:spPr>
      </p:pic>
      <p:pic>
        <p:nvPicPr>
          <p:cNvPr id="5" name="Imagen 4">
            <a:extLst>
              <a:ext uri="{FF2B5EF4-FFF2-40B4-BE49-F238E27FC236}">
                <a16:creationId xmlns:a16="http://schemas.microsoft.com/office/drawing/2014/main" id="{A60E8B33-7973-41F7-84D6-B0F30EEA694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8456" y="1344891"/>
            <a:ext cx="3428448" cy="2640255"/>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Entrega de abono orgánico y químico</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4" name="Rectangle 1">
            <a:extLst>
              <a:ext uri="{FF2B5EF4-FFF2-40B4-BE49-F238E27FC236}">
                <a16:creationId xmlns:a16="http://schemas.microsoft.com/office/drawing/2014/main" id="{5675D63C-FF7C-42C7-A821-CC50998671ED}"/>
              </a:ext>
            </a:extLst>
          </p:cNvPr>
          <p:cNvSpPr>
            <a:spLocks noChangeArrowheads="1"/>
          </p:cNvSpPr>
          <p:nvPr/>
        </p:nvSpPr>
        <p:spPr bwMode="auto">
          <a:xfrm>
            <a:off x="3045536" y="216073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8" name="Imagen 7">
            <a:extLst>
              <a:ext uri="{FF2B5EF4-FFF2-40B4-BE49-F238E27FC236}">
                <a16:creationId xmlns:a16="http://schemas.microsoft.com/office/drawing/2014/main" id="{76D5BC6C-51C0-4FCD-B7FE-6684138B6AD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107977" y="1344891"/>
            <a:ext cx="3698542" cy="2640255"/>
          </a:xfrm>
          <a:prstGeom prst="rect">
            <a:avLst/>
          </a:prstGeom>
        </p:spPr>
      </p:pic>
      <p:pic>
        <p:nvPicPr>
          <p:cNvPr id="10" name="Imagen 9">
            <a:extLst>
              <a:ext uri="{FF2B5EF4-FFF2-40B4-BE49-F238E27FC236}">
                <a16:creationId xmlns:a16="http://schemas.microsoft.com/office/drawing/2014/main" id="{2635DB40-F2CE-469E-8F77-892FDC1C19B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15704" y="1345075"/>
            <a:ext cx="3957150" cy="2544538"/>
          </a:xfrm>
          <a:prstGeom prst="rect">
            <a:avLst/>
          </a:prstGeom>
        </p:spPr>
      </p:pic>
      <p:pic>
        <p:nvPicPr>
          <p:cNvPr id="9" name="Imagen 8">
            <a:extLst>
              <a:ext uri="{FF2B5EF4-FFF2-40B4-BE49-F238E27FC236}">
                <a16:creationId xmlns:a16="http://schemas.microsoft.com/office/drawing/2014/main" id="{E03E39CD-7CE6-4911-A45A-5925E2EAE60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915704" y="4097612"/>
            <a:ext cx="3957150" cy="2568164"/>
          </a:xfrm>
          <a:prstGeom prst="rect">
            <a:avLst/>
          </a:prstGeom>
        </p:spPr>
      </p:pic>
    </p:spTree>
    <p:extLst>
      <p:ext uri="{BB962C8B-B14F-4D97-AF65-F5344CB8AC3E}">
        <p14:creationId xmlns:p14="http://schemas.microsoft.com/office/powerpoint/2010/main" val="3107862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1A2A8A5-1FF4-4B66-95E2-61D703CDBEA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28152" y="4323632"/>
            <a:ext cx="5900021" cy="2459305"/>
          </a:xfrm>
          <a:prstGeom prst="rect">
            <a:avLst/>
          </a:prstGeom>
        </p:spPr>
      </p:pic>
      <p:pic>
        <p:nvPicPr>
          <p:cNvPr id="9" name="Imagen 8">
            <a:extLst>
              <a:ext uri="{FF2B5EF4-FFF2-40B4-BE49-F238E27FC236}">
                <a16:creationId xmlns:a16="http://schemas.microsoft.com/office/drawing/2014/main" id="{4FFB9316-755C-4AD2-8680-03D6C22D25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2522" y="1189236"/>
            <a:ext cx="5393635" cy="5376355"/>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Visita  de la Aso. San Gerardo de </a:t>
              </a:r>
              <a:r>
                <a:rPr lang="es-ES" sz="2400" b="1" dirty="0" err="1"/>
                <a:t>Wawalpata</a:t>
              </a:r>
              <a:r>
                <a:rPr lang="es-ES" sz="2400" b="1" dirty="0"/>
                <a:t>  a criadero de cuyes en Oña.</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7" name="Imagen 6">
            <a:extLst>
              <a:ext uri="{FF2B5EF4-FFF2-40B4-BE49-F238E27FC236}">
                <a16:creationId xmlns:a16="http://schemas.microsoft.com/office/drawing/2014/main" id="{3A15E61E-2750-4D92-A33B-DB59F6D69FB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828153" y="1189236"/>
            <a:ext cx="5900020" cy="3064712"/>
          </a:xfrm>
          <a:prstGeom prst="rect">
            <a:avLst/>
          </a:prstGeom>
        </p:spPr>
      </p:pic>
    </p:spTree>
    <p:extLst>
      <p:ext uri="{BB962C8B-B14F-4D97-AF65-F5344CB8AC3E}">
        <p14:creationId xmlns:p14="http://schemas.microsoft.com/office/powerpoint/2010/main" val="3681665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D3D55995-85D6-48CD-BCAD-37CE7CFD18C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851287" y="4033581"/>
            <a:ext cx="3857625" cy="2749356"/>
          </a:xfrm>
          <a:prstGeom prst="rect">
            <a:avLst/>
          </a:prstGeom>
        </p:spPr>
      </p:pic>
      <p:pic>
        <p:nvPicPr>
          <p:cNvPr id="12" name="Imagen 11">
            <a:extLst>
              <a:ext uri="{FF2B5EF4-FFF2-40B4-BE49-F238E27FC236}">
                <a16:creationId xmlns:a16="http://schemas.microsoft.com/office/drawing/2014/main" id="{0962003B-CA33-413B-BD17-CD51D399F0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90090" y="4005271"/>
            <a:ext cx="3553992" cy="2670313"/>
          </a:xfrm>
          <a:prstGeom prst="rect">
            <a:avLst/>
          </a:prstGeom>
        </p:spPr>
      </p:pic>
      <p:pic>
        <p:nvPicPr>
          <p:cNvPr id="4" name="Imagen 3">
            <a:extLst>
              <a:ext uri="{FF2B5EF4-FFF2-40B4-BE49-F238E27FC236}">
                <a16:creationId xmlns:a16="http://schemas.microsoft.com/office/drawing/2014/main" id="{8793197A-6FE6-49E9-828B-25CA428BF67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11377" y="1220019"/>
            <a:ext cx="3693755" cy="5345573"/>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Proyecto de mejoramiento de cuyes. 10 Familias beneficiadas </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8" name="Imagen 7">
            <a:extLst>
              <a:ext uri="{FF2B5EF4-FFF2-40B4-BE49-F238E27FC236}">
                <a16:creationId xmlns:a16="http://schemas.microsoft.com/office/drawing/2014/main" id="{AECFF923-F1BF-451E-A51F-1B4A246221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92508" y="1222492"/>
            <a:ext cx="3553992" cy="2670313"/>
          </a:xfrm>
          <a:prstGeom prst="rect">
            <a:avLst/>
          </a:prstGeom>
        </p:spPr>
      </p:pic>
      <p:pic>
        <p:nvPicPr>
          <p:cNvPr id="10" name="Imagen 9">
            <a:extLst>
              <a:ext uri="{FF2B5EF4-FFF2-40B4-BE49-F238E27FC236}">
                <a16:creationId xmlns:a16="http://schemas.microsoft.com/office/drawing/2014/main" id="{A19459FD-BFD5-4DC5-89C7-C1B6789DCE2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824783" y="1220019"/>
            <a:ext cx="3857625" cy="2670313"/>
          </a:xfrm>
          <a:prstGeom prst="rect">
            <a:avLst/>
          </a:prstGeom>
        </p:spPr>
      </p:pic>
    </p:spTree>
    <p:extLst>
      <p:ext uri="{BB962C8B-B14F-4D97-AF65-F5344CB8AC3E}">
        <p14:creationId xmlns:p14="http://schemas.microsoft.com/office/powerpoint/2010/main" val="2236330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F5D47280-D869-485F-8E11-52D2829EAF2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52262" y="3879926"/>
            <a:ext cx="3193773" cy="2681377"/>
          </a:xfrm>
          <a:prstGeom prst="rect">
            <a:avLst/>
          </a:prstGeom>
        </p:spPr>
      </p:pic>
      <p:pic>
        <p:nvPicPr>
          <p:cNvPr id="12" name="Imagen 11">
            <a:extLst>
              <a:ext uri="{FF2B5EF4-FFF2-40B4-BE49-F238E27FC236}">
                <a16:creationId xmlns:a16="http://schemas.microsoft.com/office/drawing/2014/main" id="{0F3BB4C3-1286-4CC5-BFA2-D3C23AAD7A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2522" y="3897000"/>
            <a:ext cx="2875719" cy="2562576"/>
          </a:xfrm>
          <a:prstGeom prst="rect">
            <a:avLst/>
          </a:prstGeom>
        </p:spPr>
      </p:pic>
      <p:pic>
        <p:nvPicPr>
          <p:cNvPr id="5" name="Imagen 4">
            <a:extLst>
              <a:ext uri="{FF2B5EF4-FFF2-40B4-BE49-F238E27FC236}">
                <a16:creationId xmlns:a16="http://schemas.microsoft.com/office/drawing/2014/main" id="{87246881-D833-470A-AFA1-1A56902A38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82969" y="1189236"/>
            <a:ext cx="5470493" cy="5593701"/>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Elaboración de abono orgánico- </a:t>
              </a:r>
              <a:r>
                <a:rPr lang="es-ES" sz="2400" b="1" dirty="0" err="1"/>
                <a:t>Bocashi</a:t>
              </a:r>
              <a:r>
                <a:rPr lang="es-ES" sz="2400" b="1" dirty="0"/>
                <a:t>- 20 familias beneficiadas</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11" name="Imagen 10">
            <a:extLst>
              <a:ext uri="{FF2B5EF4-FFF2-40B4-BE49-F238E27FC236}">
                <a16:creationId xmlns:a16="http://schemas.microsoft.com/office/drawing/2014/main" id="{A928034B-F873-455D-9D1B-504CAE46259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a:off x="3410215" y="891312"/>
            <a:ext cx="2681377" cy="3193773"/>
          </a:xfrm>
          <a:prstGeom prst="rect">
            <a:avLst/>
          </a:prstGeom>
        </p:spPr>
      </p:pic>
      <p:pic>
        <p:nvPicPr>
          <p:cNvPr id="14" name="Imagen 13">
            <a:extLst>
              <a:ext uri="{FF2B5EF4-FFF2-40B4-BE49-F238E27FC236}">
                <a16:creationId xmlns:a16="http://schemas.microsoft.com/office/drawing/2014/main" id="{85F71AD0-719E-4626-A378-395732A81D9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2522" y="1147510"/>
            <a:ext cx="2886316" cy="2681377"/>
          </a:xfrm>
          <a:prstGeom prst="rect">
            <a:avLst/>
          </a:prstGeom>
        </p:spPr>
      </p:pic>
    </p:spTree>
    <p:extLst>
      <p:ext uri="{BB962C8B-B14F-4D97-AF65-F5344CB8AC3E}">
        <p14:creationId xmlns:p14="http://schemas.microsoft.com/office/powerpoint/2010/main" val="1616453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26AE20EF-D4FF-4DC4-A153-D989FD3B27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67278" y="3876182"/>
            <a:ext cx="4045488" cy="2789661"/>
          </a:xfrm>
          <a:prstGeom prst="rect">
            <a:avLst/>
          </a:prstGeom>
        </p:spPr>
      </p:pic>
      <p:pic>
        <p:nvPicPr>
          <p:cNvPr id="16" name="Imagen 15">
            <a:extLst>
              <a:ext uri="{FF2B5EF4-FFF2-40B4-BE49-F238E27FC236}">
                <a16:creationId xmlns:a16="http://schemas.microsoft.com/office/drawing/2014/main" id="{6032797A-4210-487D-ABC0-1289ECF77B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8401401" y="3479094"/>
            <a:ext cx="2906754" cy="3700932"/>
          </a:xfrm>
          <a:prstGeom prst="rect">
            <a:avLst/>
          </a:prstGeom>
        </p:spPr>
      </p:pic>
      <p:pic>
        <p:nvPicPr>
          <p:cNvPr id="8" name="Imagen 7">
            <a:extLst>
              <a:ext uri="{FF2B5EF4-FFF2-40B4-BE49-F238E27FC236}">
                <a16:creationId xmlns:a16="http://schemas.microsoft.com/office/drawing/2014/main" id="{80934AE1-33BA-409B-ABD1-65108245EA8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495870" y="3490848"/>
            <a:ext cx="2467078" cy="3193774"/>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Proyecto de restauración del humedad de la Laguna San Martín. </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4" name="Imagen 3">
            <a:extLst>
              <a:ext uri="{FF2B5EF4-FFF2-40B4-BE49-F238E27FC236}">
                <a16:creationId xmlns:a16="http://schemas.microsoft.com/office/drawing/2014/main" id="{49BC560B-1C12-493E-8179-3936E1BF234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a:off x="410929" y="913523"/>
            <a:ext cx="2636960" cy="3193774"/>
          </a:xfrm>
          <a:prstGeom prst="rect">
            <a:avLst/>
          </a:prstGeom>
        </p:spPr>
      </p:pic>
      <p:pic>
        <p:nvPicPr>
          <p:cNvPr id="14" name="Imagen 13">
            <a:extLst>
              <a:ext uri="{FF2B5EF4-FFF2-40B4-BE49-F238E27FC236}">
                <a16:creationId xmlns:a16="http://schemas.microsoft.com/office/drawing/2014/main" id="{41C90716-D62D-4342-B84C-36F666FE482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8538374" y="626011"/>
            <a:ext cx="2632808" cy="3700931"/>
          </a:xfrm>
          <a:prstGeom prst="rect">
            <a:avLst/>
          </a:prstGeom>
        </p:spPr>
      </p:pic>
      <p:pic>
        <p:nvPicPr>
          <p:cNvPr id="17" name="Imagen 16">
            <a:extLst>
              <a:ext uri="{FF2B5EF4-FFF2-40B4-BE49-F238E27FC236}">
                <a16:creationId xmlns:a16="http://schemas.microsoft.com/office/drawing/2014/main" id="{F8EB0706-451F-4534-90E3-A8DB646885F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667277" y="1160071"/>
            <a:ext cx="4045488" cy="2668819"/>
          </a:xfrm>
          <a:prstGeom prst="rect">
            <a:avLst/>
          </a:prstGeom>
        </p:spPr>
      </p:pic>
    </p:spTree>
    <p:extLst>
      <p:ext uri="{BB962C8B-B14F-4D97-AF65-F5344CB8AC3E}">
        <p14:creationId xmlns:p14="http://schemas.microsoft.com/office/powerpoint/2010/main" val="693046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FC05D131-5352-4D19-82DC-DD5617115E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95055" y="4213192"/>
            <a:ext cx="3539135" cy="2506375"/>
          </a:xfrm>
          <a:prstGeom prst="rect">
            <a:avLst/>
          </a:prstGeom>
        </p:spPr>
      </p:pic>
      <p:pic>
        <p:nvPicPr>
          <p:cNvPr id="12" name="Imagen 11">
            <a:extLst>
              <a:ext uri="{FF2B5EF4-FFF2-40B4-BE49-F238E27FC236}">
                <a16:creationId xmlns:a16="http://schemas.microsoft.com/office/drawing/2014/main" id="{028E3D1F-1252-492C-BF01-40794CF7ABA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80889" y="4213193"/>
            <a:ext cx="3902935" cy="2452649"/>
          </a:xfrm>
          <a:prstGeom prst="rect">
            <a:avLst/>
          </a:prstGeom>
        </p:spPr>
      </p:pic>
      <p:pic>
        <p:nvPicPr>
          <p:cNvPr id="11" name="Imagen 10">
            <a:extLst>
              <a:ext uri="{FF2B5EF4-FFF2-40B4-BE49-F238E27FC236}">
                <a16:creationId xmlns:a16="http://schemas.microsoft.com/office/drawing/2014/main" id="{6F5BD524-3757-4DA3-B6A7-5E91F1481A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7080" y="4159468"/>
            <a:ext cx="3428054" cy="2506375"/>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Otras actividades</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4" name="Imagen 3">
            <a:extLst>
              <a:ext uri="{FF2B5EF4-FFF2-40B4-BE49-F238E27FC236}">
                <a16:creationId xmlns:a16="http://schemas.microsoft.com/office/drawing/2014/main" id="{937E659A-C01C-450F-9755-EA25BCF69FE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7079" y="1248762"/>
            <a:ext cx="3418209" cy="2877378"/>
          </a:xfrm>
          <a:prstGeom prst="rect">
            <a:avLst/>
          </a:prstGeom>
        </p:spPr>
      </p:pic>
      <p:pic>
        <p:nvPicPr>
          <p:cNvPr id="8" name="Imagen 7">
            <a:extLst>
              <a:ext uri="{FF2B5EF4-FFF2-40B4-BE49-F238E27FC236}">
                <a16:creationId xmlns:a16="http://schemas.microsoft.com/office/drawing/2014/main" id="{F9FA4D15-EFC2-46BC-83FE-0CF32EE3B0E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055164" y="1248762"/>
            <a:ext cx="4028661" cy="2877378"/>
          </a:xfrm>
          <a:prstGeom prst="rect">
            <a:avLst/>
          </a:prstGeom>
        </p:spPr>
      </p:pic>
      <p:pic>
        <p:nvPicPr>
          <p:cNvPr id="10" name="Imagen 9">
            <a:extLst>
              <a:ext uri="{FF2B5EF4-FFF2-40B4-BE49-F238E27FC236}">
                <a16:creationId xmlns:a16="http://schemas.microsoft.com/office/drawing/2014/main" id="{C4A0D5A5-48A0-4788-839E-9FF25DBD8A7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95056" y="1248762"/>
            <a:ext cx="3539135" cy="2877379"/>
          </a:xfrm>
          <a:prstGeom prst="rect">
            <a:avLst/>
          </a:prstGeom>
        </p:spPr>
      </p:pic>
    </p:spTree>
    <p:extLst>
      <p:ext uri="{BB962C8B-B14F-4D97-AF65-F5344CB8AC3E}">
        <p14:creationId xmlns:p14="http://schemas.microsoft.com/office/powerpoint/2010/main" val="4293624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6C4AC0D-83C9-4854-895C-72DF5CB853D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697" y="3570343"/>
            <a:ext cx="3890135" cy="2995247"/>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Otras actividades</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9" name="Imagen 8">
            <a:extLst>
              <a:ext uri="{FF2B5EF4-FFF2-40B4-BE49-F238E27FC236}">
                <a16:creationId xmlns:a16="http://schemas.microsoft.com/office/drawing/2014/main" id="{96944B73-B66F-4D05-9664-EE76664023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29184" y="1251391"/>
            <a:ext cx="3922645" cy="2206487"/>
          </a:xfrm>
          <a:prstGeom prst="rect">
            <a:avLst/>
          </a:prstGeom>
        </p:spPr>
      </p:pic>
      <p:pic>
        <p:nvPicPr>
          <p:cNvPr id="14" name="Imagen 13">
            <a:extLst>
              <a:ext uri="{FF2B5EF4-FFF2-40B4-BE49-F238E27FC236}">
                <a16:creationId xmlns:a16="http://schemas.microsoft.com/office/drawing/2014/main" id="{BD365399-B74A-4275-B3C8-6C905B6E6CC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339028" y="3570344"/>
            <a:ext cx="3922645" cy="2995248"/>
          </a:xfrm>
          <a:prstGeom prst="rect">
            <a:avLst/>
          </a:prstGeom>
        </p:spPr>
      </p:pic>
      <p:pic>
        <p:nvPicPr>
          <p:cNvPr id="15" name="Imagen 14">
            <a:extLst>
              <a:ext uri="{FF2B5EF4-FFF2-40B4-BE49-F238E27FC236}">
                <a16:creationId xmlns:a16="http://schemas.microsoft.com/office/drawing/2014/main" id="{E2BC60D5-B040-468E-A8BB-9A6B6FB198C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82025" y="1251391"/>
            <a:ext cx="3523787" cy="2206487"/>
          </a:xfrm>
          <a:prstGeom prst="rect">
            <a:avLst/>
          </a:prstGeom>
        </p:spPr>
      </p:pic>
      <p:pic>
        <p:nvPicPr>
          <p:cNvPr id="16" name="Imagen 15">
            <a:extLst>
              <a:ext uri="{FF2B5EF4-FFF2-40B4-BE49-F238E27FC236}">
                <a16:creationId xmlns:a16="http://schemas.microsoft.com/office/drawing/2014/main" id="{90BF9786-6F67-4442-87B7-5C1F6CA57C1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61477" y="3571282"/>
            <a:ext cx="3511826" cy="2994308"/>
          </a:xfrm>
          <a:prstGeom prst="rect">
            <a:avLst/>
          </a:prstGeom>
        </p:spPr>
      </p:pic>
      <p:pic>
        <p:nvPicPr>
          <p:cNvPr id="2" name="Imagen 1">
            <a:extLst>
              <a:ext uri="{FF2B5EF4-FFF2-40B4-BE49-F238E27FC236}">
                <a16:creationId xmlns:a16="http://schemas.microsoft.com/office/drawing/2014/main" id="{A7A4DC54-E0E0-4FFD-BE0A-5F65B60C0CE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07200" y="1251391"/>
            <a:ext cx="3890134" cy="2243889"/>
          </a:xfrm>
          <a:prstGeom prst="rect">
            <a:avLst/>
          </a:prstGeom>
        </p:spPr>
      </p:pic>
    </p:spTree>
    <p:extLst>
      <p:ext uri="{BB962C8B-B14F-4D97-AF65-F5344CB8AC3E}">
        <p14:creationId xmlns:p14="http://schemas.microsoft.com/office/powerpoint/2010/main" val="1884657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Fiscalización </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4" name="Imagen 3">
            <a:extLst>
              <a:ext uri="{FF2B5EF4-FFF2-40B4-BE49-F238E27FC236}">
                <a16:creationId xmlns:a16="http://schemas.microsoft.com/office/drawing/2014/main" id="{2F5AA2D2-1201-4C30-A6DD-B19F442699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923825" y="1040771"/>
            <a:ext cx="2152332" cy="3859306"/>
          </a:xfrm>
          <a:prstGeom prst="rect">
            <a:avLst/>
          </a:prstGeom>
        </p:spPr>
      </p:pic>
      <p:pic>
        <p:nvPicPr>
          <p:cNvPr id="2" name="Imagen 1">
            <a:extLst>
              <a:ext uri="{FF2B5EF4-FFF2-40B4-BE49-F238E27FC236}">
                <a16:creationId xmlns:a16="http://schemas.microsoft.com/office/drawing/2014/main" id="{4D9F02E1-3BE5-4839-B8D1-2261D56AFF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9644" y="2915812"/>
            <a:ext cx="3920068" cy="2206943"/>
          </a:xfrm>
          <a:prstGeom prst="rect">
            <a:avLst/>
          </a:prstGeom>
        </p:spPr>
      </p:pic>
      <p:pic>
        <p:nvPicPr>
          <p:cNvPr id="5" name="Imagen 4">
            <a:extLst>
              <a:ext uri="{FF2B5EF4-FFF2-40B4-BE49-F238E27FC236}">
                <a16:creationId xmlns:a16="http://schemas.microsoft.com/office/drawing/2014/main" id="{BA407168-73F1-4403-8A6F-D4594D47132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49712" y="4318278"/>
            <a:ext cx="3920068" cy="2206943"/>
          </a:xfrm>
          <a:prstGeom prst="rect">
            <a:avLst/>
          </a:prstGeom>
        </p:spPr>
      </p:pic>
    </p:spTree>
    <p:extLst>
      <p:ext uri="{BB962C8B-B14F-4D97-AF65-F5344CB8AC3E}">
        <p14:creationId xmlns:p14="http://schemas.microsoft.com/office/powerpoint/2010/main" val="3638230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93219D3-97B8-4270-B897-DF1DA3723F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8102" y="4116515"/>
            <a:ext cx="4051376" cy="2666422"/>
          </a:xfrm>
          <a:prstGeom prst="rect">
            <a:avLst/>
          </a:prstGeom>
        </p:spPr>
      </p:pic>
      <p:pic>
        <p:nvPicPr>
          <p:cNvPr id="9" name="Imagen 8">
            <a:extLst>
              <a:ext uri="{FF2B5EF4-FFF2-40B4-BE49-F238E27FC236}">
                <a16:creationId xmlns:a16="http://schemas.microsoft.com/office/drawing/2014/main" id="{BA2DB3C6-953D-4214-823F-74B4B98625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2040" y="3730503"/>
            <a:ext cx="2565327" cy="2742325"/>
          </a:xfrm>
          <a:prstGeom prst="rect">
            <a:avLst/>
          </a:prstGeom>
        </p:spPr>
      </p:pic>
      <p:pic>
        <p:nvPicPr>
          <p:cNvPr id="7" name="Imagen 6">
            <a:extLst>
              <a:ext uri="{FF2B5EF4-FFF2-40B4-BE49-F238E27FC236}">
                <a16:creationId xmlns:a16="http://schemas.microsoft.com/office/drawing/2014/main" id="{4B01F3EA-1B7D-423D-B850-3C224D617D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2542" y="4116515"/>
            <a:ext cx="4479235" cy="2573658"/>
          </a:xfrm>
          <a:prstGeom prst="rect">
            <a:avLst/>
          </a:prstGeom>
        </p:spPr>
      </p:pic>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Obra social – Escuelas Agustín Crespo H y Gonzalo Feican.  </a:t>
              </a:r>
              <a:endParaRPr lang="es-EC" sz="24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pic>
        <p:nvPicPr>
          <p:cNvPr id="2" name="Imagen 1">
            <a:extLst>
              <a:ext uri="{FF2B5EF4-FFF2-40B4-BE49-F238E27FC236}">
                <a16:creationId xmlns:a16="http://schemas.microsoft.com/office/drawing/2014/main" id="{6D8986F8-22D1-4AA3-BECC-E494CFB1BE5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0368" y="1238081"/>
            <a:ext cx="2596999" cy="2467079"/>
          </a:xfrm>
          <a:prstGeom prst="rect">
            <a:avLst/>
          </a:prstGeom>
        </p:spPr>
      </p:pic>
      <p:pic>
        <p:nvPicPr>
          <p:cNvPr id="5" name="Imagen 4">
            <a:extLst>
              <a:ext uri="{FF2B5EF4-FFF2-40B4-BE49-F238E27FC236}">
                <a16:creationId xmlns:a16="http://schemas.microsoft.com/office/drawing/2014/main" id="{07132D6F-FD99-45E8-9F86-2B5CC0FDA1B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32543" y="1158569"/>
            <a:ext cx="4479235" cy="2906754"/>
          </a:xfrm>
          <a:prstGeom prst="rect">
            <a:avLst/>
          </a:prstGeom>
        </p:spPr>
      </p:pic>
      <p:pic>
        <p:nvPicPr>
          <p:cNvPr id="4" name="Imagen 3">
            <a:extLst>
              <a:ext uri="{FF2B5EF4-FFF2-40B4-BE49-F238E27FC236}">
                <a16:creationId xmlns:a16="http://schemas.microsoft.com/office/drawing/2014/main" id="{CE3CFEA3-0FF5-488D-A5D8-FBA0FBC840D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76952" y="1158569"/>
            <a:ext cx="4082526" cy="2906754"/>
          </a:xfrm>
          <a:prstGeom prst="rect">
            <a:avLst/>
          </a:prstGeom>
        </p:spPr>
      </p:pic>
    </p:spTree>
    <p:extLst>
      <p:ext uri="{BB962C8B-B14F-4D97-AF65-F5344CB8AC3E}">
        <p14:creationId xmlns:p14="http://schemas.microsoft.com/office/powerpoint/2010/main" val="217631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6014906" y="1585917"/>
            <a:ext cx="6042291" cy="4333344"/>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22" name="CuadroTexto 21">
            <a:extLst>
              <a:ext uri="{FF2B5EF4-FFF2-40B4-BE49-F238E27FC236}">
                <a16:creationId xmlns:a16="http://schemas.microsoft.com/office/drawing/2014/main" id="{ACEC5D33-052D-4FBE-B170-D7B1520EF3BF}"/>
              </a:ext>
            </a:extLst>
          </p:cNvPr>
          <p:cNvSpPr txBox="1"/>
          <p:nvPr/>
        </p:nvSpPr>
        <p:spPr>
          <a:xfrm>
            <a:off x="151575" y="1246386"/>
            <a:ext cx="5603759" cy="4401205"/>
          </a:xfrm>
          <a:prstGeom prst="rect">
            <a:avLst/>
          </a:prstGeom>
          <a:solidFill>
            <a:schemeClr val="accent5">
              <a:lumMod val="75000"/>
            </a:schemeClr>
          </a:solidFill>
        </p:spPr>
        <p:txBody>
          <a:bodyPr wrap="square" rtlCol="0">
            <a:spAutoFit/>
          </a:bodyPr>
          <a:lstStyle/>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n-US" sz="2800" b="1" dirty="0">
              <a:solidFill>
                <a:schemeClr val="bg1"/>
              </a:solidFill>
            </a:endParaRPr>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158596" y="1632058"/>
            <a:ext cx="534826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S" sz="2400" b="1" dirty="0">
                <a:solidFill>
                  <a:schemeClr val="bg1"/>
                </a:solidFill>
              </a:rPr>
              <a:t>LA RENDICIÓN DE CUENTAS ES UN COMPROMISO CON NUESTRA COMUNIDAD.</a:t>
            </a:r>
          </a:p>
          <a:p>
            <a:endParaRPr lang="es-ES" sz="2400" dirty="0"/>
          </a:p>
          <a:p>
            <a:pPr algn="just"/>
            <a:r>
              <a:rPr lang="es-ES" sz="2400" dirty="0"/>
              <a:t>A través de este proceso informamos de manera clara y transparente las actividades, obras y gestiones realizadas por el </a:t>
            </a:r>
            <a:r>
              <a:rPr lang="es-ES" sz="2400" b="1" dirty="0"/>
              <a:t>GAD Parroquial de San Gerardo</a:t>
            </a:r>
            <a:r>
              <a:rPr lang="es-ES" sz="2400" dirty="0"/>
              <a:t> durante el período </a:t>
            </a:r>
            <a:r>
              <a:rPr lang="es-ES" sz="2400" b="1" dirty="0"/>
              <a:t>Enero – Diciembre 2025.</a:t>
            </a:r>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5" name="Imagen 4">
            <a:extLst>
              <a:ext uri="{FF2B5EF4-FFF2-40B4-BE49-F238E27FC236}">
                <a16:creationId xmlns:a16="http://schemas.microsoft.com/office/drawing/2014/main" id="{A4751E61-0BC2-41BF-A77D-9F31A4AD76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38697" y="1590112"/>
            <a:ext cx="5994707" cy="4329149"/>
          </a:xfrm>
          <a:prstGeom prst="rect">
            <a:avLst/>
          </a:prstGeom>
        </p:spPr>
      </p:pic>
    </p:spTree>
    <p:extLst>
      <p:ext uri="{BB962C8B-B14F-4D97-AF65-F5344CB8AC3E}">
        <p14:creationId xmlns:p14="http://schemas.microsoft.com/office/powerpoint/2010/main" val="616089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999168" y="1815980"/>
            <a:ext cx="484207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S" sz="5400" b="1" dirty="0"/>
              <a:t>COMISIÓN DE PRODUCCIÓN Y MEDIO AMBIENTE</a:t>
            </a:r>
          </a:p>
        </p:txBody>
      </p:sp>
      <p:pic>
        <p:nvPicPr>
          <p:cNvPr id="8" name="Imagen 7">
            <a:extLst>
              <a:ext uri="{FF2B5EF4-FFF2-40B4-BE49-F238E27FC236}">
                <a16:creationId xmlns:a16="http://schemas.microsoft.com/office/drawing/2014/main" id="{41CD5253-C9E8-00A3-9024-14177B8B4B3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921308" y="1285021"/>
            <a:ext cx="3808769" cy="503625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700036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592786" y="1396266"/>
            <a:ext cx="4826826" cy="4308872"/>
          </a:xfrm>
          <a:prstGeom prst="rect">
            <a:avLst/>
          </a:prstGeom>
          <a:solidFill>
            <a:schemeClr val="accent5">
              <a:lumMod val="75000"/>
            </a:schemeClr>
          </a:solidFill>
        </p:spPr>
        <p:txBody>
          <a:bodyPr wrap="square" rtlCol="0">
            <a:spAutoFit/>
          </a:bodyPr>
          <a:lstStyle/>
          <a:p>
            <a:r>
              <a:rPr lang="es-ES" sz="2800" b="1" dirty="0"/>
              <a:t>REUNIONES ORDINARIAS</a:t>
            </a:r>
          </a:p>
          <a:p>
            <a:endParaRPr lang="es-ES" sz="2800" b="1" dirty="0"/>
          </a:p>
          <a:p>
            <a:r>
              <a:rPr lang="es-ES" sz="2800" b="1" dirty="0"/>
              <a:t>He participado de 8 reuniones ordinarias</a:t>
            </a:r>
          </a:p>
          <a:p>
            <a:pPr marL="457200" indent="-457200">
              <a:buFont typeface="Arial" panose="020B0604020202020204" pitchFamily="34" charset="0"/>
              <a:buChar char="•"/>
            </a:pPr>
            <a:r>
              <a:rPr lang="es-ES" b="1" dirty="0"/>
              <a:t>Sistema de riego Cristal Aguarango</a:t>
            </a:r>
          </a:p>
          <a:p>
            <a:pPr marL="457200" indent="-457200">
              <a:buFont typeface="Arial" panose="020B0604020202020204" pitchFamily="34" charset="0"/>
              <a:buChar char="•"/>
            </a:pPr>
            <a:r>
              <a:rPr lang="es-ES" b="1" dirty="0"/>
              <a:t>Definir los detalles de las festividades</a:t>
            </a:r>
          </a:p>
          <a:p>
            <a:pPr marL="457200" indent="-457200">
              <a:buFont typeface="Arial" panose="020B0604020202020204" pitchFamily="34" charset="0"/>
              <a:buChar char="•"/>
            </a:pPr>
            <a:r>
              <a:rPr lang="es-ES" b="1" dirty="0"/>
              <a:t>Para coordinar las fechas de rendición de cuentas </a:t>
            </a:r>
          </a:p>
          <a:p>
            <a:pPr marL="457200" indent="-457200">
              <a:buFont typeface="Arial" panose="020B0604020202020204" pitchFamily="34" charset="0"/>
              <a:buChar char="•"/>
            </a:pPr>
            <a:r>
              <a:rPr lang="es-ES" b="1" dirty="0"/>
              <a:t>Aprobación del proyecto de la colonia vacacional.</a:t>
            </a:r>
          </a:p>
          <a:p>
            <a:pPr marL="457200" indent="-457200">
              <a:buFont typeface="Arial" panose="020B0604020202020204" pitchFamily="34" charset="0"/>
              <a:buChar char="•"/>
            </a:pPr>
            <a:r>
              <a:rPr lang="es-ES" b="1" dirty="0"/>
              <a:t>Avances de festividades Parroquiales.</a:t>
            </a:r>
          </a:p>
          <a:p>
            <a:pPr marL="457200" indent="-457200">
              <a:buFont typeface="Arial" panose="020B0604020202020204" pitchFamily="34" charset="0"/>
              <a:buChar char="•"/>
            </a:pPr>
            <a:r>
              <a:rPr lang="es-ES" b="1" dirty="0"/>
              <a:t>Sesión Ordinaria sobre el presupuesto 2025</a:t>
            </a:r>
          </a:p>
          <a:p>
            <a:pPr marL="457200" indent="-457200">
              <a:buFont typeface="Arial" panose="020B0604020202020204" pitchFamily="34" charset="0"/>
              <a:buChar char="•"/>
            </a:pPr>
            <a:r>
              <a:rPr kumimoji="0" lang="es-EC" altLang="es-EC" b="1" i="0" u="none" strike="noStrike" cap="none" normalizeH="0" baseline="0" dirty="0">
                <a:ln>
                  <a:noFill/>
                </a:ln>
                <a:effectLst/>
                <a:cs typeface="Arial" panose="020B0604020202020204" pitchFamily="34" charset="0"/>
              </a:rPr>
              <a:t>Presentación del proyecto de producción</a:t>
            </a:r>
            <a:r>
              <a:rPr lang="es-ES" b="1" dirty="0"/>
              <a:t> </a:t>
            </a:r>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54930" y="1107903"/>
            <a:ext cx="425704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r>
              <a:rPr lang="es-ES" altLang="es-EC" b="1" dirty="0">
                <a:solidFill>
                  <a:schemeClr val="bg1"/>
                </a:solidFill>
                <a:latin typeface="Arial" panose="020B0604020202020204" pitchFamily="34" charset="0"/>
                <a:cs typeface="Arial" panose="020B0604020202020204" pitchFamily="34" charset="0"/>
              </a:rPr>
              <a:t>.</a:t>
            </a:r>
            <a:endParaRPr kumimoji="0" lang="es-EC" altLang="es-EC"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76086B1E-6E48-F429-7D09-030F04B349AA}"/>
              </a:ext>
            </a:extLst>
          </p:cNvPr>
          <p:cNvSpPr txBox="1"/>
          <p:nvPr/>
        </p:nvSpPr>
        <p:spPr>
          <a:xfrm>
            <a:off x="6013892" y="1467591"/>
            <a:ext cx="4826826" cy="3631763"/>
          </a:xfrm>
          <a:prstGeom prst="rect">
            <a:avLst/>
          </a:prstGeom>
          <a:solidFill>
            <a:schemeClr val="accent5">
              <a:lumMod val="75000"/>
            </a:schemeClr>
          </a:solidFill>
        </p:spPr>
        <p:txBody>
          <a:bodyPr wrap="square" rtlCol="0">
            <a:spAutoFit/>
          </a:bodyPr>
          <a:lstStyle/>
          <a:p>
            <a:pPr algn="just"/>
            <a:r>
              <a:rPr kumimoji="0" lang="es-EC" altLang="es-EC" sz="2800" b="1" i="0" u="none" strike="noStrike" cap="none" normalizeH="0" baseline="0" dirty="0">
                <a:ln>
                  <a:noFill/>
                </a:ln>
                <a:effectLst/>
                <a:cs typeface="Arial" panose="020B0604020202020204" pitchFamily="34" charset="0"/>
              </a:rPr>
              <a:t>REUNIONES  EXTRAORDINARIAS </a:t>
            </a:r>
          </a:p>
          <a:p>
            <a:pPr algn="just"/>
            <a:r>
              <a:rPr lang="es-EC" altLang="es-EC" sz="2800" b="1" dirty="0">
                <a:cs typeface="Arial" panose="020B0604020202020204" pitchFamily="34" charset="0"/>
              </a:rPr>
              <a:t>He participado de 5 reuniones extraordinarias</a:t>
            </a:r>
          </a:p>
          <a:p>
            <a:pPr marL="457200" indent="-457200" algn="just">
              <a:buFont typeface="Arial" panose="020B0604020202020204" pitchFamily="34" charset="0"/>
              <a:buChar char="•"/>
            </a:pPr>
            <a:r>
              <a:rPr kumimoji="0" lang="es-EC" altLang="es-EC" b="1" i="0" u="none" strike="noStrike" cap="none" normalizeH="0" baseline="0" dirty="0">
                <a:ln>
                  <a:noFill/>
                </a:ln>
                <a:effectLst/>
                <a:cs typeface="Arial" panose="020B0604020202020204" pitchFamily="34" charset="0"/>
              </a:rPr>
              <a:t>Festividades de carnaval </a:t>
            </a:r>
          </a:p>
          <a:p>
            <a:pPr marL="457200" indent="-457200" algn="just">
              <a:buFont typeface="Arial" panose="020B0604020202020204" pitchFamily="34" charset="0"/>
              <a:buChar char="•"/>
            </a:pPr>
            <a:r>
              <a:rPr lang="es-EC" altLang="es-EC" b="1" dirty="0">
                <a:cs typeface="Arial" panose="020B0604020202020204" pitchFamily="34" charset="0"/>
              </a:rPr>
              <a:t>Informes financieros </a:t>
            </a:r>
          </a:p>
          <a:p>
            <a:pPr marL="457200" indent="-457200" algn="just">
              <a:buFont typeface="Arial" panose="020B0604020202020204" pitchFamily="34" charset="0"/>
              <a:buChar char="•"/>
            </a:pPr>
            <a:r>
              <a:rPr lang="es-EC" altLang="es-EC" b="1" dirty="0">
                <a:cs typeface="Arial" panose="020B0604020202020204" pitchFamily="34" charset="0"/>
              </a:rPr>
              <a:t>Socialización del proyecto del plan de manejo ambiental de la ley 047 </a:t>
            </a:r>
            <a:endParaRPr kumimoji="0" lang="es-EC" altLang="es-EC" b="1" i="0" u="none" strike="noStrike" cap="none" normalizeH="0" baseline="0" dirty="0">
              <a:ln>
                <a:noFill/>
              </a:ln>
              <a:effectLst/>
              <a:cs typeface="Arial" panose="020B0604020202020204" pitchFamily="34" charset="0"/>
            </a:endParaRPr>
          </a:p>
          <a:p>
            <a:pPr algn="just"/>
            <a:endParaRPr lang="es-EC" altLang="es-EC" b="1" dirty="0">
              <a:cs typeface="Arial" panose="020B0604020202020204" pitchFamily="34" charset="0"/>
            </a:endParaRPr>
          </a:p>
          <a:p>
            <a:pPr marL="457200" indent="-457200" algn="just">
              <a:buFont typeface="Arial" panose="020B0604020202020204" pitchFamily="34" charset="0"/>
              <a:buChar char="•"/>
            </a:pPr>
            <a:endParaRPr kumimoji="0" lang="es-EC" altLang="es-EC" sz="2800" b="1" i="0" u="none" strike="noStrike" cap="none" normalizeH="0" baseline="0" dirty="0">
              <a:ln>
                <a:noFill/>
              </a:ln>
              <a:effectLst/>
              <a:cs typeface="Arial" panose="020B0604020202020204" pitchFamily="34" charset="0"/>
            </a:endParaRPr>
          </a:p>
        </p:txBody>
      </p:sp>
    </p:spTree>
    <p:extLst>
      <p:ext uri="{BB962C8B-B14F-4D97-AF65-F5344CB8AC3E}">
        <p14:creationId xmlns:p14="http://schemas.microsoft.com/office/powerpoint/2010/main" val="3531067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153118"/>
            <a:ext cx="12218309" cy="6704882"/>
            <a:chOff x="-12327" y="153118"/>
            <a:chExt cx="12218309" cy="6704882"/>
          </a:xfrm>
        </p:grpSpPr>
        <p:sp>
          <p:nvSpPr>
            <p:cNvPr id="6" name="Rectángulo 5">
              <a:extLst>
                <a:ext uri="{FF2B5EF4-FFF2-40B4-BE49-F238E27FC236}">
                  <a16:creationId xmlns:a16="http://schemas.microsoft.com/office/drawing/2014/main" id="{0878CCC0-EB3C-497E-95E4-8183CBC71B34}"/>
                </a:ext>
              </a:extLst>
            </p:cNvPr>
            <p:cNvSpPr/>
            <p:nvPr/>
          </p:nvSpPr>
          <p:spPr>
            <a:xfrm>
              <a:off x="2308192" y="153118"/>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3200" b="1" dirty="0"/>
                <a:t>Limpieza de rebrote de maleza en la Laguna de San Martín Grande.</a:t>
              </a:r>
              <a:endParaRPr lang="es-ES" sz="32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2" name="AutoShape 2">
            <a:extLst>
              <a:ext uri="{FF2B5EF4-FFF2-40B4-BE49-F238E27FC236}">
                <a16:creationId xmlns:a16="http://schemas.microsoft.com/office/drawing/2014/main" id="{D3CF2A30-2813-6DD4-02A0-F148B98FFC62}"/>
              </a:ext>
            </a:extLst>
          </p:cNvPr>
          <p:cNvSpPr>
            <a:spLocks noChangeAspect="1" noChangeArrowheads="1"/>
          </p:cNvSpPr>
          <p:nvPr/>
        </p:nvSpPr>
        <p:spPr bwMode="auto">
          <a:xfrm rot="4609714">
            <a:off x="7823201" y="250444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5" name="Imagen 4">
            <a:extLst>
              <a:ext uri="{FF2B5EF4-FFF2-40B4-BE49-F238E27FC236}">
                <a16:creationId xmlns:a16="http://schemas.microsoft.com/office/drawing/2014/main" id="{746AFAF0-1897-A7A8-066B-7946E2D38A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2654" y="1368088"/>
            <a:ext cx="4374207" cy="4633503"/>
          </a:xfrm>
          <a:prstGeom prst="rect">
            <a:avLst/>
          </a:prstGeom>
          <a:ln>
            <a:noFill/>
          </a:ln>
          <a:effectLst>
            <a:softEdge rad="112500"/>
          </a:effectLst>
        </p:spPr>
      </p:pic>
      <p:pic>
        <p:nvPicPr>
          <p:cNvPr id="8" name="Imagen 7">
            <a:extLst>
              <a:ext uri="{FF2B5EF4-FFF2-40B4-BE49-F238E27FC236}">
                <a16:creationId xmlns:a16="http://schemas.microsoft.com/office/drawing/2014/main" id="{F75F48FA-5CF0-B13C-A87E-56020A6FB50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25800" y="1340810"/>
            <a:ext cx="5737282" cy="5032016"/>
          </a:xfrm>
          <a:prstGeom prst="rect">
            <a:avLst/>
          </a:prstGeom>
          <a:ln>
            <a:noFill/>
          </a:ln>
          <a:effectLst>
            <a:softEdge rad="112500"/>
          </a:effectLst>
        </p:spPr>
      </p:pic>
    </p:spTree>
    <p:extLst>
      <p:ext uri="{BB962C8B-B14F-4D97-AF65-F5344CB8AC3E}">
        <p14:creationId xmlns:p14="http://schemas.microsoft.com/office/powerpoint/2010/main" val="614763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s-ES" altLang="es-EC" sz="2800" b="1" i="0" u="none" strike="noStrike" cap="none" normalizeH="0" baseline="0" dirty="0">
                  <a:ln>
                    <a:noFill/>
                  </a:ln>
                  <a:effectLst/>
                  <a:latin typeface="Arial" panose="020B0604020202020204" pitchFamily="34" charset="0"/>
                </a:rPr>
                <a:t>TALLER DE TOTORA CON UN   GRUPO DE</a:t>
              </a:r>
              <a:r>
                <a:rPr lang="es-ES" altLang="es-EC" sz="2800" b="1" dirty="0">
                  <a:latin typeface="Arial" panose="020B0604020202020204" pitchFamily="34" charset="0"/>
                </a:rPr>
                <a:t> MUJERES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27570" y="3013502"/>
            <a:ext cx="47982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endParaRPr kumimoji="0" lang="es-ES" altLang="es-EC" sz="2400" b="1" i="0" u="none" strike="noStrike" cap="none" normalizeH="0" baseline="0" dirty="0">
              <a:ln>
                <a:noFill/>
              </a:ln>
              <a:effectLst/>
              <a:latin typeface="Arial" panose="020B0604020202020204" pitchFamily="34" charset="0"/>
            </a:endParaRPr>
          </a:p>
          <a:p>
            <a:endParaRPr lang="es-ES" sz="2400" dirty="0"/>
          </a:p>
        </p:txBody>
      </p:sp>
      <p:pic>
        <p:nvPicPr>
          <p:cNvPr id="7" name="Imagen 6">
            <a:extLst>
              <a:ext uri="{FF2B5EF4-FFF2-40B4-BE49-F238E27FC236}">
                <a16:creationId xmlns:a16="http://schemas.microsoft.com/office/drawing/2014/main" id="{99758650-C53A-7F53-DD3A-257DEA61A5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2482" y="2003898"/>
            <a:ext cx="5878420" cy="3749857"/>
          </a:xfrm>
          <a:prstGeom prst="rect">
            <a:avLst/>
          </a:prstGeom>
        </p:spPr>
      </p:pic>
      <p:pic>
        <p:nvPicPr>
          <p:cNvPr id="9" name="Imagen 8">
            <a:extLst>
              <a:ext uri="{FF2B5EF4-FFF2-40B4-BE49-F238E27FC236}">
                <a16:creationId xmlns:a16="http://schemas.microsoft.com/office/drawing/2014/main" id="{B34F766E-59EF-B761-E0CD-A8F9E269E4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50424" y="2008094"/>
            <a:ext cx="5289015" cy="3749856"/>
          </a:xfrm>
          <a:prstGeom prst="rect">
            <a:avLst/>
          </a:prstGeom>
        </p:spPr>
      </p:pic>
      <p:sp>
        <p:nvSpPr>
          <p:cNvPr id="17" name="CuadroTexto 16">
            <a:extLst>
              <a:ext uri="{FF2B5EF4-FFF2-40B4-BE49-F238E27FC236}">
                <a16:creationId xmlns:a16="http://schemas.microsoft.com/office/drawing/2014/main" id="{DFE0FEA3-CF69-4ECB-B968-9506608DD697}"/>
              </a:ext>
            </a:extLst>
          </p:cNvPr>
          <p:cNvSpPr txBox="1"/>
          <p:nvPr/>
        </p:nvSpPr>
        <p:spPr>
          <a:xfrm>
            <a:off x="622512" y="1362341"/>
            <a:ext cx="12038610" cy="646331"/>
          </a:xfrm>
          <a:prstGeom prst="rect">
            <a:avLst/>
          </a:prstGeom>
          <a:noFill/>
        </p:spPr>
        <p:txBody>
          <a:bodyPr wrap="square">
            <a:spAutoFit/>
          </a:bodyPr>
          <a:lstStyle/>
          <a:p>
            <a:r>
              <a:rPr lang="es-ES" altLang="es-EC" b="1" dirty="0">
                <a:latin typeface="Arial" panose="020B0604020202020204" pitchFamily="34" charset="0"/>
              </a:rPr>
              <a:t>Se realizó en coordinación con</a:t>
            </a:r>
            <a:r>
              <a:rPr kumimoji="0" lang="es-ES" altLang="es-EC" b="1" i="0" u="none" strike="noStrike" cap="none" normalizeH="0" baseline="0" dirty="0">
                <a:ln>
                  <a:noFill/>
                </a:ln>
                <a:effectLst/>
                <a:latin typeface="Arial" panose="020B0604020202020204" pitchFamily="34" charset="0"/>
              </a:rPr>
              <a:t> la </a:t>
            </a:r>
            <a:r>
              <a:rPr lang="es-ES" altLang="es-EC" b="1" dirty="0">
                <a:latin typeface="Arial" panose="020B0604020202020204" pitchFamily="34" charset="0"/>
              </a:rPr>
              <a:t>P</a:t>
            </a:r>
            <a:r>
              <a:rPr kumimoji="0" lang="es-ES" altLang="es-EC" b="1" i="0" u="none" strike="noStrike" cap="none" normalizeH="0" baseline="0" dirty="0">
                <a:ln>
                  <a:noFill/>
                </a:ln>
                <a:effectLst/>
                <a:latin typeface="Arial" panose="020B0604020202020204" pitchFamily="34" charset="0"/>
              </a:rPr>
              <a:t>refectura del Azuay, el GAD Municipal del Cantón Girón y el GAD Parroquial de San Gerardo. </a:t>
            </a:r>
            <a:endParaRPr kumimoji="0" lang="es-EC" altLang="es-EC" b="1"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1741629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2400" b="1" dirty="0"/>
                <a:t>RECEPCIÓN DE PLANTAS, DONADAS </a:t>
              </a:r>
              <a:r>
                <a:rPr lang="es-ES" sz="2000" b="1" dirty="0"/>
                <a:t>POR LA PREFECTURA  DEL AZUAY </a:t>
              </a:r>
            </a:p>
            <a:p>
              <a:pPr algn="just"/>
              <a:r>
                <a:rPr lang="es-ES" sz="2000" dirty="0">
                  <a:latin typeface="Arial" panose="020B0604020202020204" pitchFamily="34" charset="0"/>
                  <a:cs typeface="Arial" panose="020B0604020202020204" pitchFamily="34" charset="0"/>
                </a:rPr>
                <a:t>Las mismas que fueron entregadas a los participantes de la Feria Agrícola. </a:t>
              </a:r>
              <a:endParaRPr kumimoji="0" lang="es-EC" altLang="es-EC" sz="20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2" name="AutoShape 2">
            <a:extLst>
              <a:ext uri="{FF2B5EF4-FFF2-40B4-BE49-F238E27FC236}">
                <a16:creationId xmlns:a16="http://schemas.microsoft.com/office/drawing/2014/main" id="{E6B94C10-BE65-BA93-7841-5DC666CDDE0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5" name="Imagen 4">
            <a:extLst>
              <a:ext uri="{FF2B5EF4-FFF2-40B4-BE49-F238E27FC236}">
                <a16:creationId xmlns:a16="http://schemas.microsoft.com/office/drawing/2014/main" id="{7864ED53-5CA3-73E9-4381-FCD0A04921A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43533" y="1424111"/>
            <a:ext cx="5392491" cy="4149316"/>
          </a:xfrm>
          <a:prstGeom prst="rect">
            <a:avLst/>
          </a:prstGeom>
        </p:spPr>
      </p:pic>
      <p:sp>
        <p:nvSpPr>
          <p:cNvPr id="7" name="AutoShape 4">
            <a:extLst>
              <a:ext uri="{FF2B5EF4-FFF2-40B4-BE49-F238E27FC236}">
                <a16:creationId xmlns:a16="http://schemas.microsoft.com/office/drawing/2014/main" id="{664E09FF-3FFE-A42F-0755-49A19682631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a:extLst>
              <a:ext uri="{FF2B5EF4-FFF2-40B4-BE49-F238E27FC236}">
                <a16:creationId xmlns:a16="http://schemas.microsoft.com/office/drawing/2014/main" id="{0DC8F779-DCC8-F57D-5796-2030123839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43600" y="1410747"/>
            <a:ext cx="5392490" cy="4247848"/>
          </a:xfrm>
          <a:prstGeom prst="rect">
            <a:avLst/>
          </a:prstGeom>
        </p:spPr>
      </p:pic>
    </p:spTree>
    <p:extLst>
      <p:ext uri="{BB962C8B-B14F-4D97-AF65-F5344CB8AC3E}">
        <p14:creationId xmlns:p14="http://schemas.microsoft.com/office/powerpoint/2010/main" val="1521472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Trabajo en conjunto con el GAD Municipal de Girón</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151575" y="1001707"/>
            <a:ext cx="1165920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r>
              <a:rPr lang="es-ES" b="1" dirty="0">
                <a:latin typeface="Arial" panose="020B0604020202020204" pitchFamily="34" charset="0"/>
                <a:cs typeface="Arial" panose="020B0604020202020204" pitchFamily="34" charset="0"/>
              </a:rPr>
              <a:t>Se realizo una la entrega de postes a los colindantes de la laguna.</a:t>
            </a:r>
            <a:endParaRPr kumimoji="0" lang="es-EC" altLang="es-EC"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32CD048B-A2B7-5543-D918-561C85A9D8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4271" y="1813107"/>
            <a:ext cx="3526277" cy="3869780"/>
          </a:xfrm>
          <a:prstGeom prst="rect">
            <a:avLst/>
          </a:prstGeom>
        </p:spPr>
      </p:pic>
      <p:pic>
        <p:nvPicPr>
          <p:cNvPr id="5" name="Imagen 4">
            <a:extLst>
              <a:ext uri="{FF2B5EF4-FFF2-40B4-BE49-F238E27FC236}">
                <a16:creationId xmlns:a16="http://schemas.microsoft.com/office/drawing/2014/main" id="{587B6A30-5560-F3B4-F182-97508687C0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70053" y="1759201"/>
            <a:ext cx="3850235" cy="3942516"/>
          </a:xfrm>
          <a:prstGeom prst="rect">
            <a:avLst/>
          </a:prstGeom>
        </p:spPr>
      </p:pic>
      <p:sp>
        <p:nvSpPr>
          <p:cNvPr id="7" name="AutoShape 2">
            <a:extLst>
              <a:ext uri="{FF2B5EF4-FFF2-40B4-BE49-F238E27FC236}">
                <a16:creationId xmlns:a16="http://schemas.microsoft.com/office/drawing/2014/main" id="{AB7F3887-23F2-18B6-35C4-E87B8E6B24B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8" name="Imagen 7">
            <a:extLst>
              <a:ext uri="{FF2B5EF4-FFF2-40B4-BE49-F238E27FC236}">
                <a16:creationId xmlns:a16="http://schemas.microsoft.com/office/drawing/2014/main" id="{B45E96C1-6B8C-1198-763D-06FD1F1658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17988" y="1781431"/>
            <a:ext cx="3850235" cy="3826522"/>
          </a:xfrm>
          <a:prstGeom prst="rect">
            <a:avLst/>
          </a:prstGeom>
        </p:spPr>
      </p:pic>
      <p:sp>
        <p:nvSpPr>
          <p:cNvPr id="17" name="CuadroTexto 16">
            <a:extLst>
              <a:ext uri="{FF2B5EF4-FFF2-40B4-BE49-F238E27FC236}">
                <a16:creationId xmlns:a16="http://schemas.microsoft.com/office/drawing/2014/main" id="{CDB5F892-2DE3-4BC1-8805-A6DDACD8B434}"/>
              </a:ext>
            </a:extLst>
          </p:cNvPr>
          <p:cNvSpPr txBox="1"/>
          <p:nvPr/>
        </p:nvSpPr>
        <p:spPr>
          <a:xfrm>
            <a:off x="4655910" y="5951940"/>
            <a:ext cx="3909270" cy="369332"/>
          </a:xfrm>
          <a:prstGeom prst="rect">
            <a:avLst/>
          </a:prstGeom>
          <a:noFill/>
        </p:spPr>
        <p:txBody>
          <a:bodyPr wrap="square">
            <a:spAutoFit/>
          </a:bodyPr>
          <a:lstStyle/>
          <a:p>
            <a:pPr algn="just"/>
            <a:r>
              <a:rPr lang="es-ES" b="1" dirty="0">
                <a:latin typeface="Arial" panose="020B0604020202020204" pitchFamily="34" charset="0"/>
                <a:cs typeface="Arial" panose="020B0604020202020204" pitchFamily="34" charset="0"/>
              </a:rPr>
              <a:t>Beneficiarios:  19 colindantes </a:t>
            </a:r>
            <a:endParaRPr kumimoji="0" lang="es-EC" altLang="es-EC"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3778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t>Trabajo en conjunto con el GAD Municipal de Girón</a:t>
              </a:r>
              <a:endParaRPr lang="es-EC" sz="28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8" name="Imagen 7">
            <a:extLst>
              <a:ext uri="{FF2B5EF4-FFF2-40B4-BE49-F238E27FC236}">
                <a16:creationId xmlns:a16="http://schemas.microsoft.com/office/drawing/2014/main" id="{BD45EFEE-F3FE-4650-EC81-A7249BB690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3830" y="1882485"/>
            <a:ext cx="5066154" cy="3961713"/>
          </a:xfrm>
          <a:prstGeom prst="rect">
            <a:avLst/>
          </a:prstGeom>
        </p:spPr>
      </p:pic>
      <p:pic>
        <p:nvPicPr>
          <p:cNvPr id="9" name="Imagen 8">
            <a:extLst>
              <a:ext uri="{FF2B5EF4-FFF2-40B4-BE49-F238E27FC236}">
                <a16:creationId xmlns:a16="http://schemas.microsoft.com/office/drawing/2014/main" id="{9AEB08C5-41AA-013C-7FC4-BF6E77B00F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53569" y="1957548"/>
            <a:ext cx="5565735" cy="3961713"/>
          </a:xfrm>
          <a:prstGeom prst="rect">
            <a:avLst/>
          </a:prstGeom>
        </p:spPr>
      </p:pic>
      <p:sp>
        <p:nvSpPr>
          <p:cNvPr id="15" name="CuadroTexto 14">
            <a:extLst>
              <a:ext uri="{FF2B5EF4-FFF2-40B4-BE49-F238E27FC236}">
                <a16:creationId xmlns:a16="http://schemas.microsoft.com/office/drawing/2014/main" id="{03AE4770-4FF1-46F3-A416-ED2449F49192}"/>
              </a:ext>
            </a:extLst>
          </p:cNvPr>
          <p:cNvSpPr txBox="1"/>
          <p:nvPr/>
        </p:nvSpPr>
        <p:spPr>
          <a:xfrm>
            <a:off x="146309" y="970949"/>
            <a:ext cx="10117364" cy="738664"/>
          </a:xfrm>
          <a:prstGeom prst="rect">
            <a:avLst/>
          </a:prstGeom>
          <a:noFill/>
        </p:spPr>
        <p:txBody>
          <a:bodyPr wrap="square">
            <a:spAutoFit/>
          </a:bodyPr>
          <a:lstStyle/>
          <a:p>
            <a:endParaRPr lang="es-ES" sz="2400" dirty="0"/>
          </a:p>
          <a:p>
            <a:pPr algn="just"/>
            <a:r>
              <a:rPr lang="es-ES" b="1" dirty="0">
                <a:latin typeface="Arial" panose="020B0604020202020204" pitchFamily="34" charset="0"/>
                <a:cs typeface="Arial" panose="020B0604020202020204" pitchFamily="34" charset="0"/>
              </a:rPr>
              <a:t>Se realizo una la entrega de alambre de púas a los colindantes de la laguna.</a:t>
            </a:r>
            <a:endParaRPr kumimoji="0" lang="es-EC" altLang="es-EC"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9944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bg1"/>
                  </a:solidFill>
                  <a:latin typeface="Arial" panose="020B0604020202020204" pitchFamily="34" charset="0"/>
                  <a:cs typeface="Arial" panose="020B0604020202020204" pitchFamily="34" charset="0"/>
                </a:rPr>
                <a:t>DESARROLLO DE LA FERIA AGROPECUARIA EXPO AGRO VIDA Y TRADICIÓN</a:t>
              </a:r>
              <a:endParaRPr lang="es-EC" sz="28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15" name="Diagrama de flujo: proceso 14">
            <a:extLst>
              <a:ext uri="{FF2B5EF4-FFF2-40B4-BE49-F238E27FC236}">
                <a16:creationId xmlns:a16="http://schemas.microsoft.com/office/drawing/2014/main" id="{263561EF-70EC-4F5C-AEE6-7762BBA89782}"/>
              </a:ext>
            </a:extLst>
          </p:cNvPr>
          <p:cNvSpPr/>
          <p:nvPr/>
        </p:nvSpPr>
        <p:spPr>
          <a:xfrm>
            <a:off x="151573" y="2574201"/>
            <a:ext cx="11888851" cy="3108686"/>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203595" y="1441724"/>
            <a:ext cx="118368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lang="es-ES" b="1" dirty="0">
              <a:solidFill>
                <a:schemeClr val="bg1"/>
              </a:solidFill>
              <a:latin typeface="Arial" panose="020B0604020202020204" pitchFamily="34" charset="0"/>
              <a:cs typeface="Arial" panose="020B0604020202020204" pitchFamily="34" charset="0"/>
            </a:endParaRPr>
          </a:p>
          <a:p>
            <a:pPr algn="just"/>
            <a:endParaRPr kumimoji="0" lang="es-EC" altLang="es-EC" b="1" i="0" u="none" strike="noStrike" cap="none" normalizeH="0" baseline="0" dirty="0">
              <a:ln>
                <a:noFill/>
              </a:ln>
              <a:effectLst/>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7D07165A-A848-7394-4391-D4D7BA6B0F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8008" y="1478781"/>
            <a:ext cx="4068946" cy="4216618"/>
          </a:xfrm>
          <a:prstGeom prst="rect">
            <a:avLst/>
          </a:prstGeom>
        </p:spPr>
      </p:pic>
      <p:pic>
        <p:nvPicPr>
          <p:cNvPr id="5" name="Imagen 4">
            <a:extLst>
              <a:ext uri="{FF2B5EF4-FFF2-40B4-BE49-F238E27FC236}">
                <a16:creationId xmlns:a16="http://schemas.microsoft.com/office/drawing/2014/main" id="{7C2E817E-B822-4445-04A0-0C1737AF47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6954" y="1782148"/>
            <a:ext cx="4179128" cy="3900740"/>
          </a:xfrm>
          <a:prstGeom prst="rect">
            <a:avLst/>
          </a:prstGeom>
        </p:spPr>
      </p:pic>
      <p:pic>
        <p:nvPicPr>
          <p:cNvPr id="7" name="Imagen 6">
            <a:extLst>
              <a:ext uri="{FF2B5EF4-FFF2-40B4-BE49-F238E27FC236}">
                <a16:creationId xmlns:a16="http://schemas.microsoft.com/office/drawing/2014/main" id="{901B59F8-3A18-44C5-8BC8-AE74450506E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86081" y="1707086"/>
            <a:ext cx="3578087" cy="3975801"/>
          </a:xfrm>
          <a:prstGeom prst="rect">
            <a:avLst/>
          </a:prstGeom>
        </p:spPr>
      </p:pic>
    </p:spTree>
    <p:extLst>
      <p:ext uri="{BB962C8B-B14F-4D97-AF65-F5344CB8AC3E}">
        <p14:creationId xmlns:p14="http://schemas.microsoft.com/office/powerpoint/2010/main" val="207458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151574" y="1139400"/>
            <a:ext cx="4826826" cy="4401205"/>
          </a:xfrm>
          <a:prstGeom prst="rect">
            <a:avLst/>
          </a:prstGeom>
          <a:solidFill>
            <a:schemeClr val="accent5">
              <a:lumMod val="75000"/>
            </a:schemeClr>
          </a:solidFill>
        </p:spPr>
        <p:txBody>
          <a:bodyPr wrap="square" rtlCol="0">
            <a:spAutoFit/>
          </a:bodyPr>
          <a:lstStyle/>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n-US" sz="2800" b="1" dirty="0">
              <a:solidFill>
                <a:schemeClr val="bg1"/>
              </a:solidFill>
            </a:endParaRPr>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15" name="Diagrama de flujo: proceso 14">
            <a:extLst>
              <a:ext uri="{FF2B5EF4-FFF2-40B4-BE49-F238E27FC236}">
                <a16:creationId xmlns:a16="http://schemas.microsoft.com/office/drawing/2014/main" id="{263561EF-70EC-4F5C-AEE6-7762BBA89782}"/>
              </a:ext>
            </a:extLst>
          </p:cNvPr>
          <p:cNvSpPr/>
          <p:nvPr/>
        </p:nvSpPr>
        <p:spPr>
          <a:xfrm>
            <a:off x="4978400" y="1139400"/>
            <a:ext cx="7062025" cy="5426192"/>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65759" y="1429397"/>
            <a:ext cx="4257041"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Se realizo una minga para la siembra de plantas, nos acompañaron los Sres. Colindantes de la laguna San Martin, técnicos del GAD Municipal, vocales y personal técnico de la Prefectura del Azuay.</a:t>
            </a:r>
          </a:p>
          <a:p>
            <a:pPr algn="just"/>
            <a:endParaRPr lang="es-ES"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kumimoji="0" lang="es-ES" altLang="es-EC" i="0" u="none" strike="noStrike" cap="none" normalizeH="0" baseline="0" dirty="0">
                <a:ln>
                  <a:noFill/>
                </a:ln>
                <a:effectLst/>
                <a:latin typeface="Arial" panose="020B0604020202020204" pitchFamily="34" charset="0"/>
                <a:cs typeface="Arial" panose="020B0604020202020204" pitchFamily="34" charset="0"/>
              </a:rPr>
              <a:t>Se entrego plantas a los Colindantes y participantes conjuntamente con la Ing. Yazmin Valdez. </a:t>
            </a:r>
            <a:endParaRPr kumimoji="0" lang="es-EC" altLang="es-EC" i="0" u="none" strike="noStrike" cap="none" normalizeH="0" baseline="0" dirty="0">
              <a:ln>
                <a:noFill/>
              </a:ln>
              <a:effectLst/>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AA7CA458-EAA3-0CA5-EBA1-8D712BA755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6745" y="1139400"/>
            <a:ext cx="3276918" cy="2770864"/>
          </a:xfrm>
          <a:prstGeom prst="rect">
            <a:avLst/>
          </a:prstGeom>
        </p:spPr>
      </p:pic>
      <p:pic>
        <p:nvPicPr>
          <p:cNvPr id="5" name="Imagen 4">
            <a:extLst>
              <a:ext uri="{FF2B5EF4-FFF2-40B4-BE49-F238E27FC236}">
                <a16:creationId xmlns:a16="http://schemas.microsoft.com/office/drawing/2014/main" id="{9355D91B-F466-8077-D679-1753EE4C48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96714" y="1139400"/>
            <a:ext cx="3743711" cy="2770864"/>
          </a:xfrm>
          <a:prstGeom prst="rect">
            <a:avLst/>
          </a:prstGeom>
        </p:spPr>
      </p:pic>
      <p:pic>
        <p:nvPicPr>
          <p:cNvPr id="7" name="Imagen 6">
            <a:extLst>
              <a:ext uri="{FF2B5EF4-FFF2-40B4-BE49-F238E27FC236}">
                <a16:creationId xmlns:a16="http://schemas.microsoft.com/office/drawing/2014/main" id="{94317CEE-7E5E-B42B-CDDC-3248E70391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75090" y="4138863"/>
            <a:ext cx="3276918" cy="2426730"/>
          </a:xfrm>
          <a:prstGeom prst="rect">
            <a:avLst/>
          </a:prstGeom>
        </p:spPr>
      </p:pic>
      <p:pic>
        <p:nvPicPr>
          <p:cNvPr id="8" name="Imagen 7">
            <a:extLst>
              <a:ext uri="{FF2B5EF4-FFF2-40B4-BE49-F238E27FC236}">
                <a16:creationId xmlns:a16="http://schemas.microsoft.com/office/drawing/2014/main" id="{C1102BE3-1305-BCB3-C104-6941F564E4F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96713" y="3972894"/>
            <a:ext cx="3744539" cy="2592698"/>
          </a:xfrm>
          <a:prstGeom prst="rect">
            <a:avLst/>
          </a:prstGeom>
        </p:spPr>
      </p:pic>
    </p:spTree>
    <p:extLst>
      <p:ext uri="{BB962C8B-B14F-4D97-AF65-F5344CB8AC3E}">
        <p14:creationId xmlns:p14="http://schemas.microsoft.com/office/powerpoint/2010/main" val="3322532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151574" y="1139397"/>
            <a:ext cx="5822506" cy="1152000"/>
          </a:xfrm>
          <a:prstGeom prst="rect">
            <a:avLst/>
          </a:prstGeom>
          <a:solidFill>
            <a:schemeClr val="accent5">
              <a:lumMod val="75000"/>
            </a:schemeClr>
          </a:solidFill>
        </p:spPr>
        <p:txBody>
          <a:bodyPr wrap="square" rtlCol="0">
            <a:spAutoFit/>
          </a:bodyPr>
          <a:lstStyle/>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n-US" sz="2800" b="1" dirty="0">
              <a:solidFill>
                <a:schemeClr val="bg1"/>
              </a:solidFill>
            </a:endParaRPr>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Convenio Tripartito </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121094" y="1374353"/>
            <a:ext cx="582250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s-EC" sz="1600" dirty="0">
                <a:latin typeface="Arial" panose="020B0604020202020204" pitchFamily="34" charset="0"/>
                <a:cs typeface="Arial" panose="020B0604020202020204" pitchFamily="34" charset="0"/>
              </a:rPr>
              <a:t>El GAD Municipal realizó la adquisición de una trituradora para la elaboración de abono.</a:t>
            </a:r>
            <a:endParaRPr lang="es-ES" sz="1600" dirty="0"/>
          </a:p>
        </p:txBody>
      </p:sp>
      <p:sp>
        <p:nvSpPr>
          <p:cNvPr id="2" name="Diagrama de flujo: proceso 1">
            <a:extLst>
              <a:ext uri="{FF2B5EF4-FFF2-40B4-BE49-F238E27FC236}">
                <a16:creationId xmlns:a16="http://schemas.microsoft.com/office/drawing/2014/main" id="{47D641C8-35DB-B8CB-BD5B-44B50093112C}"/>
              </a:ext>
            </a:extLst>
          </p:cNvPr>
          <p:cNvSpPr/>
          <p:nvPr/>
        </p:nvSpPr>
        <p:spPr>
          <a:xfrm>
            <a:off x="6217919" y="1189237"/>
            <a:ext cx="3007361" cy="2239764"/>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Diagrama de flujo: proceso 4">
            <a:extLst>
              <a:ext uri="{FF2B5EF4-FFF2-40B4-BE49-F238E27FC236}">
                <a16:creationId xmlns:a16="http://schemas.microsoft.com/office/drawing/2014/main" id="{6E3F3104-7195-8F8C-1C86-FE7EA606C440}"/>
              </a:ext>
            </a:extLst>
          </p:cNvPr>
          <p:cNvSpPr/>
          <p:nvPr/>
        </p:nvSpPr>
        <p:spPr>
          <a:xfrm>
            <a:off x="6151878" y="3861834"/>
            <a:ext cx="3139441" cy="2239764"/>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Diagrama de flujo: proceso 6">
            <a:extLst>
              <a:ext uri="{FF2B5EF4-FFF2-40B4-BE49-F238E27FC236}">
                <a16:creationId xmlns:a16="http://schemas.microsoft.com/office/drawing/2014/main" id="{8ADBBC4F-9426-BD99-0CE2-BAA24811753D}"/>
              </a:ext>
            </a:extLst>
          </p:cNvPr>
          <p:cNvSpPr/>
          <p:nvPr/>
        </p:nvSpPr>
        <p:spPr>
          <a:xfrm>
            <a:off x="9469116" y="3861834"/>
            <a:ext cx="2681412" cy="2239764"/>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Diagrama de flujo: proceso 7">
            <a:extLst>
              <a:ext uri="{FF2B5EF4-FFF2-40B4-BE49-F238E27FC236}">
                <a16:creationId xmlns:a16="http://schemas.microsoft.com/office/drawing/2014/main" id="{619FA071-C719-FDAD-10B1-895677030102}"/>
              </a:ext>
            </a:extLst>
          </p:cNvPr>
          <p:cNvSpPr/>
          <p:nvPr/>
        </p:nvSpPr>
        <p:spPr>
          <a:xfrm>
            <a:off x="9469116" y="1192715"/>
            <a:ext cx="2681412" cy="2239764"/>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9" name="Imagen 8">
            <a:extLst>
              <a:ext uri="{FF2B5EF4-FFF2-40B4-BE49-F238E27FC236}">
                <a16:creationId xmlns:a16="http://schemas.microsoft.com/office/drawing/2014/main" id="{CABEB453-F04B-6ADB-8896-92B9509E13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7916" y="1192715"/>
            <a:ext cx="3007361" cy="2236285"/>
          </a:xfrm>
          <a:prstGeom prst="rect">
            <a:avLst/>
          </a:prstGeom>
        </p:spPr>
      </p:pic>
      <p:sp>
        <p:nvSpPr>
          <p:cNvPr id="10" name="AutoShape 2">
            <a:extLst>
              <a:ext uri="{FF2B5EF4-FFF2-40B4-BE49-F238E27FC236}">
                <a16:creationId xmlns:a16="http://schemas.microsoft.com/office/drawing/2014/main" id="{E96E856F-45FF-FF48-3C53-CEE3E33CA8E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1" name="Imagen 10">
            <a:extLst>
              <a:ext uri="{FF2B5EF4-FFF2-40B4-BE49-F238E27FC236}">
                <a16:creationId xmlns:a16="http://schemas.microsoft.com/office/drawing/2014/main" id="{E2A176A4-7D29-CFA2-8F5C-929BBF58F913}"/>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83292" y="2366660"/>
            <a:ext cx="5305329" cy="3166356"/>
          </a:xfrm>
          <a:prstGeom prst="rect">
            <a:avLst/>
          </a:prstGeom>
        </p:spPr>
      </p:pic>
      <p:pic>
        <p:nvPicPr>
          <p:cNvPr id="12" name="Imagen 11">
            <a:extLst>
              <a:ext uri="{FF2B5EF4-FFF2-40B4-BE49-F238E27FC236}">
                <a16:creationId xmlns:a16="http://schemas.microsoft.com/office/drawing/2014/main" id="{57F29F96-3EEE-905A-B289-81EEF3173E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47004" y="3861834"/>
            <a:ext cx="3144315" cy="2239764"/>
          </a:xfrm>
          <a:prstGeom prst="rect">
            <a:avLst/>
          </a:prstGeom>
        </p:spPr>
      </p:pic>
      <p:pic>
        <p:nvPicPr>
          <p:cNvPr id="13" name="Imagen 12">
            <a:extLst>
              <a:ext uri="{FF2B5EF4-FFF2-40B4-BE49-F238E27FC236}">
                <a16:creationId xmlns:a16="http://schemas.microsoft.com/office/drawing/2014/main" id="{DA74A8A2-EE74-E73E-9CC3-FCB40DB172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46298" y="1189238"/>
            <a:ext cx="2704230" cy="4912360"/>
          </a:xfrm>
          <a:prstGeom prst="rect">
            <a:avLst/>
          </a:prstGeom>
        </p:spPr>
      </p:pic>
    </p:spTree>
    <p:extLst>
      <p:ext uri="{BB962C8B-B14F-4D97-AF65-F5344CB8AC3E}">
        <p14:creationId xmlns:p14="http://schemas.microsoft.com/office/powerpoint/2010/main" val="879206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151574" y="1139400"/>
            <a:ext cx="4826826" cy="4401205"/>
          </a:xfrm>
          <a:prstGeom prst="rect">
            <a:avLst/>
          </a:prstGeom>
          <a:solidFill>
            <a:schemeClr val="accent5">
              <a:lumMod val="75000"/>
            </a:schemeClr>
          </a:solidFill>
        </p:spPr>
        <p:txBody>
          <a:bodyPr wrap="square" rtlCol="0">
            <a:spAutoFit/>
          </a:bodyPr>
          <a:lstStyle/>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n-US" sz="2800" b="1" dirty="0">
              <a:solidFill>
                <a:schemeClr val="bg1"/>
              </a:solidFill>
            </a:endParaRPr>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65759" y="1799838"/>
            <a:ext cx="444791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r>
              <a:rPr lang="es-ES" sz="2400" b="1" dirty="0">
                <a:latin typeface="Arial" panose="020B0604020202020204" pitchFamily="34" charset="0"/>
                <a:cs typeface="Arial" panose="020B0604020202020204" pitchFamily="34" charset="0"/>
              </a:rPr>
              <a:t>Se realizo el corte de totora en la comunidad de Bestión con todo el equipo del GAD Parroquial, para realizar la actividad demostrativa con todos los presentes.</a:t>
            </a:r>
            <a:endParaRPr kumimoji="0" lang="es-EC" altLang="es-EC" sz="2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E4DB4E9F-3BC6-000B-53AF-39449915B5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92585" y="1181649"/>
            <a:ext cx="6783641" cy="5212292"/>
          </a:xfrm>
          <a:prstGeom prst="rect">
            <a:avLst/>
          </a:prstGeom>
        </p:spPr>
      </p:pic>
    </p:spTree>
    <p:extLst>
      <p:ext uri="{BB962C8B-B14F-4D97-AF65-F5344CB8AC3E}">
        <p14:creationId xmlns:p14="http://schemas.microsoft.com/office/powerpoint/2010/main" val="3826832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a:extLst>
              <a:ext uri="{FF2B5EF4-FFF2-40B4-BE49-F238E27FC236}">
                <a16:creationId xmlns:a16="http://schemas.microsoft.com/office/drawing/2014/main" id="{DEB53E60-DCA2-6B87-3D7F-C9372CD08B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861" y="2099388"/>
            <a:ext cx="3011584" cy="3618868"/>
          </a:xfrm>
          <a:prstGeom prst="rect">
            <a:avLst/>
          </a:prstGeom>
        </p:spPr>
      </p:pic>
      <p:pic>
        <p:nvPicPr>
          <p:cNvPr id="5" name="Imagen 4">
            <a:extLst>
              <a:ext uri="{FF2B5EF4-FFF2-40B4-BE49-F238E27FC236}">
                <a16:creationId xmlns:a16="http://schemas.microsoft.com/office/drawing/2014/main" id="{741F888C-814B-637F-7FE6-18A3915960F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231142" y="2087466"/>
            <a:ext cx="3728059" cy="3581054"/>
          </a:xfrm>
          <a:prstGeom prst="rect">
            <a:avLst/>
          </a:prstGeom>
        </p:spPr>
      </p:pic>
      <p:pic>
        <p:nvPicPr>
          <p:cNvPr id="7" name="Imagen 6">
            <a:extLst>
              <a:ext uri="{FF2B5EF4-FFF2-40B4-BE49-F238E27FC236}">
                <a16:creationId xmlns:a16="http://schemas.microsoft.com/office/drawing/2014/main" id="{0CBC46AA-C3E2-8108-4BD1-539D1497C64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55293" y="2099388"/>
            <a:ext cx="2570947" cy="3557210"/>
          </a:xfrm>
          <a:prstGeom prst="rect">
            <a:avLst/>
          </a:prstGeom>
        </p:spPr>
      </p:pic>
      <p:sp>
        <p:nvSpPr>
          <p:cNvPr id="16" name="CuadroTexto 15">
            <a:extLst>
              <a:ext uri="{FF2B5EF4-FFF2-40B4-BE49-F238E27FC236}">
                <a16:creationId xmlns:a16="http://schemas.microsoft.com/office/drawing/2014/main" id="{82454299-8582-47F5-BBD3-F55BADAC04DB}"/>
              </a:ext>
            </a:extLst>
          </p:cNvPr>
          <p:cNvSpPr txBox="1"/>
          <p:nvPr/>
        </p:nvSpPr>
        <p:spPr>
          <a:xfrm>
            <a:off x="132961" y="972526"/>
            <a:ext cx="11624177" cy="954107"/>
          </a:xfrm>
          <a:prstGeom prst="rect">
            <a:avLst/>
          </a:prstGeom>
          <a:noFill/>
        </p:spPr>
        <p:txBody>
          <a:bodyPr wrap="square">
            <a:spAutoFit/>
          </a:bodyPr>
          <a:lstStyle/>
          <a:p>
            <a:endParaRPr lang="es-ES" sz="2000" dirty="0"/>
          </a:p>
          <a:p>
            <a:pPr algn="just"/>
            <a:r>
              <a:rPr lang="es-ES" sz="1800" b="1" dirty="0">
                <a:latin typeface="Arial" panose="020B0604020202020204" pitchFamily="34" charset="0"/>
                <a:cs typeface="Arial" panose="020B0604020202020204" pitchFamily="34" charset="0"/>
              </a:rPr>
              <a:t>Se realizo la primer socialización con el Ingeniero Pedro Encalada representante de </a:t>
            </a:r>
            <a:r>
              <a:rPr lang="es-ES" sz="1800" b="1" dirty="0" err="1">
                <a:latin typeface="Arial" panose="020B0604020202020204" pitchFamily="34" charset="0"/>
                <a:cs typeface="Arial" panose="020B0604020202020204" pitchFamily="34" charset="0"/>
              </a:rPr>
              <a:t>AgroAzuay</a:t>
            </a:r>
            <a:r>
              <a:rPr lang="es-ES" sz="1800" b="1" dirty="0">
                <a:latin typeface="Arial" panose="020B0604020202020204" pitchFamily="34" charset="0"/>
                <a:cs typeface="Arial" panose="020B0604020202020204" pitchFamily="34" charset="0"/>
              </a:rPr>
              <a:t> en temas productivos.  </a:t>
            </a:r>
            <a:endParaRPr kumimoji="0" lang="es-EC" altLang="es-EC" sz="18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2924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151573" y="1415924"/>
            <a:ext cx="1151169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s-ES" sz="2000" dirty="0"/>
              <a:t>Se realizó la entrega a los habitantes de la parroquia de abono orgánico conocido como Biol, con la coordinación de la Prefectura del Azuay. </a:t>
            </a:r>
          </a:p>
        </p:txBody>
      </p:sp>
      <p:pic>
        <p:nvPicPr>
          <p:cNvPr id="8" name="Imagen 7">
            <a:extLst>
              <a:ext uri="{FF2B5EF4-FFF2-40B4-BE49-F238E27FC236}">
                <a16:creationId xmlns:a16="http://schemas.microsoft.com/office/drawing/2014/main" id="{21C77822-8C3B-4661-B2F7-C799D727A3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324" y="2346376"/>
            <a:ext cx="2632267" cy="3341956"/>
          </a:xfrm>
          <a:prstGeom prst="rect">
            <a:avLst/>
          </a:prstGeom>
        </p:spPr>
      </p:pic>
      <p:pic>
        <p:nvPicPr>
          <p:cNvPr id="9" name="Imagen 8">
            <a:extLst>
              <a:ext uri="{FF2B5EF4-FFF2-40B4-BE49-F238E27FC236}">
                <a16:creationId xmlns:a16="http://schemas.microsoft.com/office/drawing/2014/main" id="{8E85E3D6-D061-B677-7895-C3CBAB8836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63733" y="2351950"/>
            <a:ext cx="2632267" cy="3315023"/>
          </a:xfrm>
          <a:prstGeom prst="rect">
            <a:avLst/>
          </a:prstGeom>
        </p:spPr>
      </p:pic>
      <p:pic>
        <p:nvPicPr>
          <p:cNvPr id="10" name="Imagen 9">
            <a:extLst>
              <a:ext uri="{FF2B5EF4-FFF2-40B4-BE49-F238E27FC236}">
                <a16:creationId xmlns:a16="http://schemas.microsoft.com/office/drawing/2014/main" id="{8FB5647A-7EFE-6010-351F-F0CD8F9F41B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41767" y="2346375"/>
            <a:ext cx="2479867" cy="3340425"/>
          </a:xfrm>
          <a:prstGeom prst="rect">
            <a:avLst/>
          </a:prstGeom>
        </p:spPr>
      </p:pic>
      <p:pic>
        <p:nvPicPr>
          <p:cNvPr id="11" name="Imagen 10">
            <a:extLst>
              <a:ext uri="{FF2B5EF4-FFF2-40B4-BE49-F238E27FC236}">
                <a16:creationId xmlns:a16="http://schemas.microsoft.com/office/drawing/2014/main" id="{5F67046B-D65A-A8FD-26D1-E91CB2A1B9E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73909" y="2311929"/>
            <a:ext cx="2647767" cy="3355044"/>
          </a:xfrm>
          <a:prstGeom prst="rect">
            <a:avLst/>
          </a:prstGeom>
        </p:spPr>
      </p:pic>
    </p:spTree>
    <p:extLst>
      <p:ext uri="{BB962C8B-B14F-4D97-AF65-F5344CB8AC3E}">
        <p14:creationId xmlns:p14="http://schemas.microsoft.com/office/powerpoint/2010/main" val="431583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2839746" y="1434268"/>
            <a:ext cx="7172959"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r>
              <a:rPr lang="es-ES" altLang="es-EC" b="1" dirty="0">
                <a:solidFill>
                  <a:schemeClr val="bg1"/>
                </a:solidFill>
                <a:latin typeface="Arial" panose="020B0604020202020204" pitchFamily="34" charset="0"/>
                <a:cs typeface="Arial" panose="020B0604020202020204" pitchFamily="34" charset="0"/>
              </a:rPr>
              <a:t>CAMBIO DE COMISIONES</a:t>
            </a:r>
          </a:p>
          <a:p>
            <a:pPr algn="ctr"/>
            <a:endParaRPr lang="es-ES" altLang="es-EC" sz="4800" b="1" dirty="0">
              <a:solidFill>
                <a:schemeClr val="bg1"/>
              </a:solidFill>
              <a:latin typeface="Arial" panose="020B0604020202020204" pitchFamily="34" charset="0"/>
              <a:cs typeface="Arial" panose="020B0604020202020204" pitchFamily="34" charset="0"/>
            </a:endParaRPr>
          </a:p>
          <a:p>
            <a:pPr algn="ctr"/>
            <a:r>
              <a:rPr lang="es-ES" altLang="es-EC" sz="4800" b="1" dirty="0">
                <a:latin typeface="Arial" panose="020B0604020202020204" pitchFamily="34" charset="0"/>
                <a:cs typeface="Arial" panose="020B0604020202020204" pitchFamily="34" charset="0"/>
              </a:rPr>
              <a:t>Comisión a Grupos prioritarios y seguridad </a:t>
            </a:r>
            <a:endParaRPr kumimoji="0" lang="es-EC" altLang="es-EC" sz="48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3424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82556" y="788093"/>
            <a:ext cx="11544124"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r>
              <a:rPr lang="es-ES" altLang="es-EC" b="1" u="sng" dirty="0">
                <a:solidFill>
                  <a:schemeClr val="bg1"/>
                </a:solidFill>
                <a:latin typeface="Arial" panose="020B0604020202020204" pitchFamily="34" charset="0"/>
                <a:cs typeface="Arial" panose="020B0604020202020204" pitchFamily="34" charset="0"/>
              </a:rPr>
              <a:t>C</a:t>
            </a:r>
            <a:r>
              <a:rPr lang="es-ES" altLang="es-EC" sz="4800" b="1" u="sng" dirty="0">
                <a:latin typeface="Arial" panose="020B0604020202020204" pitchFamily="34" charset="0"/>
                <a:cs typeface="Arial" panose="020B0604020202020204" pitchFamily="34" charset="0"/>
              </a:rPr>
              <a:t>19 de mayo</a:t>
            </a:r>
          </a:p>
          <a:p>
            <a:pPr algn="just"/>
            <a:r>
              <a:rPr lang="es-ES" altLang="es-EC" sz="4800" b="1" dirty="0">
                <a:latin typeface="Arial" panose="020B0604020202020204" pitchFamily="34" charset="0"/>
                <a:cs typeface="Arial" panose="020B0604020202020204" pitchFamily="34" charset="0"/>
              </a:rPr>
              <a:t>Cambio de comisiones</a:t>
            </a:r>
          </a:p>
          <a:p>
            <a:pPr algn="just"/>
            <a:r>
              <a:rPr lang="es-ES" altLang="es-EC" sz="4800" b="1" u="sng" dirty="0">
                <a:latin typeface="Arial" panose="020B0604020202020204" pitchFamily="34" charset="0"/>
                <a:cs typeface="Arial" panose="020B0604020202020204" pitchFamily="34" charset="0"/>
              </a:rPr>
              <a:t>Delegación</a:t>
            </a:r>
            <a:r>
              <a:rPr lang="es-ES" altLang="es-EC" sz="4800" b="1" dirty="0">
                <a:latin typeface="Arial" panose="020B0604020202020204" pitchFamily="34" charset="0"/>
                <a:cs typeface="Arial" panose="020B0604020202020204" pitchFamily="34" charset="0"/>
              </a:rPr>
              <a:t> </a:t>
            </a:r>
          </a:p>
          <a:p>
            <a:r>
              <a:rPr lang="es-ES" altLang="es-EC" sz="4800" b="1" dirty="0">
                <a:latin typeface="Arial" panose="020B0604020202020204" pitchFamily="34" charset="0"/>
                <a:cs typeface="Arial" panose="020B0604020202020204" pitchFamily="34" charset="0"/>
              </a:rPr>
              <a:t>Administradora del convenio 217-2024 “Comunidades por la vida” </a:t>
            </a:r>
            <a:endParaRPr kumimoji="0" lang="es-EC" altLang="es-EC" sz="4800" b="1" i="0" u="none" strike="noStrike" cap="none" normalizeH="0" baseline="0" dirty="0">
              <a:ln>
                <a:noFill/>
              </a:ln>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759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81627"/>
            <a:ext cx="12218309" cy="6776373"/>
            <a:chOff x="-12327" y="81627"/>
            <a:chExt cx="12218309" cy="6776373"/>
          </a:xfrm>
        </p:grpSpPr>
        <p:sp>
          <p:nvSpPr>
            <p:cNvPr id="6" name="Rectángulo 5">
              <a:extLst>
                <a:ext uri="{FF2B5EF4-FFF2-40B4-BE49-F238E27FC236}">
                  <a16:creationId xmlns:a16="http://schemas.microsoft.com/office/drawing/2014/main" id="{0878CCC0-EB3C-497E-95E4-8183CBC71B34}"/>
                </a:ext>
              </a:extLst>
            </p:cNvPr>
            <p:cNvSpPr/>
            <p:nvPr/>
          </p:nvSpPr>
          <p:spPr>
            <a:xfrm>
              <a:off x="2319691" y="81627"/>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ADECUACIÓN DEL ESPACIO DE “COMUNIDADES POR LA VIDA”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7" name="Imagen 6">
            <a:extLst>
              <a:ext uri="{FF2B5EF4-FFF2-40B4-BE49-F238E27FC236}">
                <a16:creationId xmlns:a16="http://schemas.microsoft.com/office/drawing/2014/main" id="{0A87E134-3B20-6073-E839-C8BFB32316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0874" y="1307223"/>
            <a:ext cx="3134221" cy="2816908"/>
          </a:xfrm>
          <a:prstGeom prst="rect">
            <a:avLst/>
          </a:prstGeom>
          <a:ln>
            <a:noFill/>
          </a:ln>
          <a:effectLst>
            <a:softEdge rad="112500"/>
          </a:effectLst>
        </p:spPr>
      </p:pic>
      <p:sp>
        <p:nvSpPr>
          <p:cNvPr id="2" name="AutoShape 2">
            <a:extLst>
              <a:ext uri="{FF2B5EF4-FFF2-40B4-BE49-F238E27FC236}">
                <a16:creationId xmlns:a16="http://schemas.microsoft.com/office/drawing/2014/main" id="{05CFB5E1-571F-389C-AC52-3CB9EC09B96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8" name="Imagen 7">
            <a:extLst>
              <a:ext uri="{FF2B5EF4-FFF2-40B4-BE49-F238E27FC236}">
                <a16:creationId xmlns:a16="http://schemas.microsoft.com/office/drawing/2014/main" id="{6BC9EC3F-A866-4E9C-BC49-68DC49E718F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375385" y="1340209"/>
            <a:ext cx="2537925" cy="2718607"/>
          </a:xfrm>
          <a:prstGeom prst="rect">
            <a:avLst/>
          </a:prstGeom>
        </p:spPr>
      </p:pic>
      <p:pic>
        <p:nvPicPr>
          <p:cNvPr id="11" name="Imagen 10">
            <a:extLst>
              <a:ext uri="{FF2B5EF4-FFF2-40B4-BE49-F238E27FC236}">
                <a16:creationId xmlns:a16="http://schemas.microsoft.com/office/drawing/2014/main" id="{F473CE6F-5471-480D-8A4F-3287A3CCC79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943600" y="1323715"/>
            <a:ext cx="2677886" cy="2751593"/>
          </a:xfrm>
          <a:prstGeom prst="rect">
            <a:avLst/>
          </a:prstGeom>
        </p:spPr>
      </p:pic>
      <p:pic>
        <p:nvPicPr>
          <p:cNvPr id="13" name="Imagen 12">
            <a:extLst>
              <a:ext uri="{FF2B5EF4-FFF2-40B4-BE49-F238E27FC236}">
                <a16:creationId xmlns:a16="http://schemas.microsoft.com/office/drawing/2014/main" id="{D44766E9-873F-4091-A82B-2D5824D029E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651776" y="1307223"/>
            <a:ext cx="2677886" cy="2751593"/>
          </a:xfrm>
          <a:prstGeom prst="rect">
            <a:avLst/>
          </a:prstGeom>
        </p:spPr>
      </p:pic>
      <p:pic>
        <p:nvPicPr>
          <p:cNvPr id="15" name="Imagen 14">
            <a:extLst>
              <a:ext uri="{FF2B5EF4-FFF2-40B4-BE49-F238E27FC236}">
                <a16:creationId xmlns:a16="http://schemas.microsoft.com/office/drawing/2014/main" id="{A7156255-6A5B-4996-94A2-79B536C0DAB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096000" y="4058816"/>
            <a:ext cx="2452465" cy="2489758"/>
          </a:xfrm>
          <a:prstGeom prst="rect">
            <a:avLst/>
          </a:prstGeom>
        </p:spPr>
      </p:pic>
    </p:spTree>
    <p:extLst>
      <p:ext uri="{BB962C8B-B14F-4D97-AF65-F5344CB8AC3E}">
        <p14:creationId xmlns:p14="http://schemas.microsoft.com/office/powerpoint/2010/main" val="4037583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18662"/>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85118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t>Talleres Gastronómico con el grupo de adultos mayores </a:t>
              </a:r>
              <a:endParaRPr lang="es-EC" sz="28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5982" y="-196130"/>
            <a:ext cx="1734671" cy="1685183"/>
          </a:xfrm>
          <a:prstGeom prst="rect">
            <a:avLst/>
          </a:prstGeom>
        </p:spPr>
      </p:pic>
      <p:pic>
        <p:nvPicPr>
          <p:cNvPr id="7" name="Imagen 6">
            <a:extLst>
              <a:ext uri="{FF2B5EF4-FFF2-40B4-BE49-F238E27FC236}">
                <a16:creationId xmlns:a16="http://schemas.microsoft.com/office/drawing/2014/main" id="{3561708D-538A-C225-4055-75F2B8720D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58612" y="4418866"/>
            <a:ext cx="2490242" cy="2116532"/>
          </a:xfrm>
          <a:prstGeom prst="rect">
            <a:avLst/>
          </a:prstGeom>
        </p:spPr>
      </p:pic>
      <p:pic>
        <p:nvPicPr>
          <p:cNvPr id="9" name="Imagen 8">
            <a:extLst>
              <a:ext uri="{FF2B5EF4-FFF2-40B4-BE49-F238E27FC236}">
                <a16:creationId xmlns:a16="http://schemas.microsoft.com/office/drawing/2014/main" id="{AFC40A8C-40C3-3574-7E76-028594522D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65031" y="2103534"/>
            <a:ext cx="2269432" cy="3077266"/>
          </a:xfrm>
          <a:prstGeom prst="rect">
            <a:avLst/>
          </a:prstGeom>
        </p:spPr>
      </p:pic>
      <p:pic>
        <p:nvPicPr>
          <p:cNvPr id="11" name="Imagen 10">
            <a:extLst>
              <a:ext uri="{FF2B5EF4-FFF2-40B4-BE49-F238E27FC236}">
                <a16:creationId xmlns:a16="http://schemas.microsoft.com/office/drawing/2014/main" id="{5104E83E-5DCC-CD19-2F74-6BFE5C23268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5982" y="2103534"/>
            <a:ext cx="2612776" cy="2315332"/>
          </a:xfrm>
          <a:prstGeom prst="rect">
            <a:avLst/>
          </a:prstGeom>
        </p:spPr>
      </p:pic>
      <p:pic>
        <p:nvPicPr>
          <p:cNvPr id="2" name="Imagen 1">
            <a:extLst>
              <a:ext uri="{FF2B5EF4-FFF2-40B4-BE49-F238E27FC236}">
                <a16:creationId xmlns:a16="http://schemas.microsoft.com/office/drawing/2014/main" id="{9FC1E6CD-E285-FF57-2BB2-EEA1B9F6337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18758" y="2099339"/>
            <a:ext cx="2198879" cy="2319527"/>
          </a:xfrm>
          <a:prstGeom prst="rect">
            <a:avLst/>
          </a:prstGeom>
        </p:spPr>
      </p:pic>
      <p:pic>
        <p:nvPicPr>
          <p:cNvPr id="10" name="Imagen 9">
            <a:extLst>
              <a:ext uri="{FF2B5EF4-FFF2-40B4-BE49-F238E27FC236}">
                <a16:creationId xmlns:a16="http://schemas.microsoft.com/office/drawing/2014/main" id="{8CDE6D2E-162D-2B23-B597-50A93DE9600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7637" y="2099339"/>
            <a:ext cx="2252025" cy="2311049"/>
          </a:xfrm>
          <a:prstGeom prst="rect">
            <a:avLst/>
          </a:prstGeom>
        </p:spPr>
      </p:pic>
      <p:pic>
        <p:nvPicPr>
          <p:cNvPr id="14" name="Imagen 13">
            <a:extLst>
              <a:ext uri="{FF2B5EF4-FFF2-40B4-BE49-F238E27FC236}">
                <a16:creationId xmlns:a16="http://schemas.microsoft.com/office/drawing/2014/main" id="{5CC87CD6-7B33-06A9-413B-A4E5F271F58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69662" y="2099339"/>
            <a:ext cx="2612776" cy="3077266"/>
          </a:xfrm>
          <a:prstGeom prst="rect">
            <a:avLst/>
          </a:prstGeom>
        </p:spPr>
      </p:pic>
      <p:sp>
        <p:nvSpPr>
          <p:cNvPr id="21" name="CuadroTexto 20">
            <a:extLst>
              <a:ext uri="{FF2B5EF4-FFF2-40B4-BE49-F238E27FC236}">
                <a16:creationId xmlns:a16="http://schemas.microsoft.com/office/drawing/2014/main" id="{06BB5039-67A4-4819-953F-E2A55D3B2780}"/>
              </a:ext>
            </a:extLst>
          </p:cNvPr>
          <p:cNvSpPr txBox="1"/>
          <p:nvPr/>
        </p:nvSpPr>
        <p:spPr>
          <a:xfrm>
            <a:off x="205982" y="1100946"/>
            <a:ext cx="12111135" cy="646331"/>
          </a:xfrm>
          <a:prstGeom prst="rect">
            <a:avLst/>
          </a:prstGeom>
          <a:noFill/>
        </p:spPr>
        <p:txBody>
          <a:bodyPr wrap="square">
            <a:spAutoFit/>
          </a:bodyPr>
          <a:lstStyle/>
          <a:p>
            <a:pPr marL="285750" indent="-285750">
              <a:buFont typeface="Wingdings" panose="05000000000000000000" pitchFamily="2" charset="2"/>
              <a:buChar char="Ø"/>
            </a:pPr>
            <a:r>
              <a:rPr lang="es-EC" sz="1800" b="1" dirty="0">
                <a:latin typeface="Arial" panose="020B0604020202020204" pitchFamily="34" charset="0"/>
                <a:cs typeface="Arial" panose="020B0604020202020204" pitchFamily="34" charset="0"/>
              </a:rPr>
              <a:t>Se realiza los días Viernes laborables     productos tradicionales como: Pan, humitas, chaquis, guaguas de pan, pan de pascua, colada morada, fanesca, colada de  Sambo.</a:t>
            </a:r>
          </a:p>
        </p:txBody>
      </p:sp>
    </p:spTree>
    <p:extLst>
      <p:ext uri="{BB962C8B-B14F-4D97-AF65-F5344CB8AC3E}">
        <p14:creationId xmlns:p14="http://schemas.microsoft.com/office/powerpoint/2010/main" val="3032842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151574" y="1139399"/>
            <a:ext cx="4826826" cy="864000"/>
          </a:xfrm>
          <a:prstGeom prst="rect">
            <a:avLst/>
          </a:prstGeom>
          <a:solidFill>
            <a:schemeClr val="accent5">
              <a:lumMod val="75000"/>
            </a:schemeClr>
          </a:solidFill>
        </p:spPr>
        <p:txBody>
          <a:bodyPr wrap="square" rtlCol="0">
            <a:spAutoFit/>
          </a:bodyPr>
          <a:lstStyle/>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n-US" sz="2800" b="1" dirty="0">
              <a:solidFill>
                <a:schemeClr val="bg1"/>
              </a:solidFill>
            </a:endParaRPr>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Apoyo Institucionales </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54930" y="1189235"/>
            <a:ext cx="4257041" cy="57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r>
              <a:rPr lang="es-ES" altLang="es-EC" b="1" dirty="0">
                <a:solidFill>
                  <a:schemeClr val="bg1"/>
                </a:solidFill>
                <a:latin typeface="Arial" panose="020B0604020202020204" pitchFamily="34" charset="0"/>
                <a:cs typeface="Arial" panose="020B0604020202020204" pitchFamily="34" charset="0"/>
              </a:rPr>
              <a:t>En base al convenio con el Instituto INAN se realiza talleres nutritivos.</a:t>
            </a:r>
            <a:endParaRPr kumimoji="0" lang="es-EC" altLang="es-EC"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76086B1E-6E48-F429-7D09-030F04B349AA}"/>
              </a:ext>
            </a:extLst>
          </p:cNvPr>
          <p:cNvSpPr txBox="1"/>
          <p:nvPr/>
        </p:nvSpPr>
        <p:spPr>
          <a:xfrm>
            <a:off x="5607494" y="1139399"/>
            <a:ext cx="4826826" cy="1200329"/>
          </a:xfrm>
          <a:prstGeom prst="rect">
            <a:avLst/>
          </a:prstGeom>
          <a:solidFill>
            <a:schemeClr val="accent5">
              <a:lumMod val="75000"/>
            </a:schemeClr>
          </a:solidFill>
        </p:spPr>
        <p:txBody>
          <a:bodyPr wrap="square" rtlCol="0">
            <a:spAutoFit/>
          </a:bodyPr>
          <a:lstStyle/>
          <a:p>
            <a:pPr algn="just"/>
            <a:r>
              <a:rPr lang="es-ES" altLang="es-EC" b="1" dirty="0">
                <a:solidFill>
                  <a:schemeClr val="bg1"/>
                </a:solidFill>
                <a:latin typeface="Arial" panose="020B0604020202020204" pitchFamily="34" charset="0"/>
                <a:cs typeface="Arial" panose="020B0604020202020204" pitchFamily="34" charset="0"/>
              </a:rPr>
              <a:t>En coordinación con los doctores del Centro de Salud, se realiza talleres de salud, controles de salud a los adultos mayores. </a:t>
            </a:r>
            <a:endParaRPr kumimoji="0" lang="es-EC" altLang="es-EC"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
        <p:nvSpPr>
          <p:cNvPr id="5" name="Diagrama de flujo: proceso 4">
            <a:extLst>
              <a:ext uri="{FF2B5EF4-FFF2-40B4-BE49-F238E27FC236}">
                <a16:creationId xmlns:a16="http://schemas.microsoft.com/office/drawing/2014/main" id="{711F01A8-B924-6FB8-9E93-B5B9B2CC82AD}"/>
              </a:ext>
            </a:extLst>
          </p:cNvPr>
          <p:cNvSpPr/>
          <p:nvPr/>
        </p:nvSpPr>
        <p:spPr>
          <a:xfrm>
            <a:off x="5986407" y="2411152"/>
            <a:ext cx="4145280" cy="391012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7" name="Imagen 6">
            <a:extLst>
              <a:ext uri="{FF2B5EF4-FFF2-40B4-BE49-F238E27FC236}">
                <a16:creationId xmlns:a16="http://schemas.microsoft.com/office/drawing/2014/main" id="{3148AF6C-E2C3-08C8-124D-667B74A8373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51574" y="2642578"/>
            <a:ext cx="2488948" cy="2363727"/>
          </a:xfrm>
          <a:prstGeom prst="rect">
            <a:avLst/>
          </a:prstGeom>
        </p:spPr>
      </p:pic>
      <p:pic>
        <p:nvPicPr>
          <p:cNvPr id="13" name="Imagen 12">
            <a:extLst>
              <a:ext uri="{FF2B5EF4-FFF2-40B4-BE49-F238E27FC236}">
                <a16:creationId xmlns:a16="http://schemas.microsoft.com/office/drawing/2014/main" id="{31456B8B-10B3-3806-5DE0-E8A62547EA3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046675" y="2452194"/>
            <a:ext cx="4024743" cy="3840800"/>
          </a:xfrm>
          <a:prstGeom prst="rect">
            <a:avLst/>
          </a:prstGeom>
        </p:spPr>
      </p:pic>
      <p:pic>
        <p:nvPicPr>
          <p:cNvPr id="16" name="Imagen 15">
            <a:extLst>
              <a:ext uri="{FF2B5EF4-FFF2-40B4-BE49-F238E27FC236}">
                <a16:creationId xmlns:a16="http://schemas.microsoft.com/office/drawing/2014/main" id="{58FF102D-6153-C244-3872-17AE5DB2D65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2706134" y="2642578"/>
            <a:ext cx="2187300" cy="2356989"/>
          </a:xfrm>
          <a:prstGeom prst="rect">
            <a:avLst/>
          </a:prstGeom>
        </p:spPr>
      </p:pic>
    </p:spTree>
    <p:extLst>
      <p:ext uri="{BB962C8B-B14F-4D97-AF65-F5344CB8AC3E}">
        <p14:creationId xmlns:p14="http://schemas.microsoft.com/office/powerpoint/2010/main" val="1248817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466536" y="1463748"/>
            <a:ext cx="4755480" cy="1569660"/>
          </a:xfrm>
          <a:prstGeom prst="rect">
            <a:avLst/>
          </a:prstGeom>
          <a:solidFill>
            <a:schemeClr val="accent5">
              <a:lumMod val="75000"/>
            </a:schemeClr>
          </a:solidFill>
        </p:spPr>
        <p:txBody>
          <a:bodyPr wrap="square" rtlCol="0">
            <a:spAutoFit/>
          </a:bodyPr>
          <a:lstStyle/>
          <a:p>
            <a:r>
              <a:rPr lang="es-ES" sz="2400" b="1" dirty="0">
                <a:solidFill>
                  <a:schemeClr val="bg1"/>
                </a:solidFill>
              </a:rPr>
              <a:t>Se realizo el programa del día de la familia con el grupo de adultos mayores con la colaboración de la reina del carnaval .</a:t>
            </a:r>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Visitas a los Santuarios  </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54930" y="1107903"/>
            <a:ext cx="425704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r>
              <a:rPr lang="es-ES" altLang="es-EC" b="1" dirty="0">
                <a:solidFill>
                  <a:schemeClr val="bg1"/>
                </a:solidFill>
                <a:latin typeface="Arial" panose="020B0604020202020204" pitchFamily="34" charset="0"/>
                <a:cs typeface="Arial" panose="020B0604020202020204" pitchFamily="34" charset="0"/>
              </a:rPr>
              <a:t>.</a:t>
            </a:r>
            <a:endParaRPr kumimoji="0" lang="es-EC" altLang="es-EC"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76086B1E-6E48-F429-7D09-030F04B349AA}"/>
              </a:ext>
            </a:extLst>
          </p:cNvPr>
          <p:cNvSpPr txBox="1"/>
          <p:nvPr/>
        </p:nvSpPr>
        <p:spPr>
          <a:xfrm>
            <a:off x="466536" y="3198562"/>
            <a:ext cx="4826826" cy="2554545"/>
          </a:xfrm>
          <a:prstGeom prst="rect">
            <a:avLst/>
          </a:prstGeom>
          <a:solidFill>
            <a:schemeClr val="accent5">
              <a:lumMod val="75000"/>
            </a:schemeClr>
          </a:solidFill>
        </p:spPr>
        <p:txBody>
          <a:bodyPr wrap="square" rtlCol="0">
            <a:spAutoFit/>
          </a:bodyPr>
          <a:lstStyle/>
          <a:p>
            <a:pPr marL="285750" indent="-285750" algn="just">
              <a:buFont typeface="Arial" panose="020B0604020202020204" pitchFamily="34" charset="0"/>
              <a:buChar char="•"/>
            </a:pPr>
            <a:r>
              <a:rPr kumimoji="0" lang="es-EC" altLang="es-EC" sz="2000" b="1" i="0" u="none" strike="noStrike" cap="none" normalizeH="0" baseline="0" dirty="0">
                <a:ln>
                  <a:noFill/>
                </a:ln>
                <a:effectLst/>
                <a:cs typeface="Arial" panose="020B0604020202020204" pitchFamily="34" charset="0"/>
              </a:rPr>
              <a:t>Se realizo una visita al santuario del cisne provincia de  Loja con el grupo de adultos mayores  </a:t>
            </a:r>
          </a:p>
          <a:p>
            <a:pPr marL="342900" indent="-342900" algn="just">
              <a:buFont typeface="Arial" panose="020B0604020202020204" pitchFamily="34" charset="0"/>
              <a:buChar char="•"/>
            </a:pPr>
            <a:r>
              <a:rPr kumimoji="0" lang="es-EC" altLang="es-EC" sz="2000" b="1" i="0" u="none" strike="noStrike" cap="none" normalizeH="0" baseline="0" dirty="0">
                <a:ln>
                  <a:noFill/>
                </a:ln>
                <a:effectLst/>
                <a:cs typeface="Arial" panose="020B0604020202020204" pitchFamily="34" charset="0"/>
              </a:rPr>
              <a:t>Se realizo una  visita al </a:t>
            </a:r>
            <a:r>
              <a:rPr lang="es-EC" altLang="es-EC" sz="2000" b="1" dirty="0">
                <a:cs typeface="Arial" panose="020B0604020202020204" pitchFamily="34" charset="0"/>
              </a:rPr>
              <a:t>Sa</a:t>
            </a:r>
            <a:r>
              <a:rPr kumimoji="0" lang="es-EC" altLang="es-EC" sz="2000" b="1" i="0" u="none" strike="noStrike" cap="none" normalizeH="0" baseline="0" dirty="0">
                <a:ln>
                  <a:noFill/>
                </a:ln>
                <a:effectLst/>
                <a:cs typeface="Arial" panose="020B0604020202020204" pitchFamily="34" charset="0"/>
              </a:rPr>
              <a:t>ntuario de la Virgen de la Natividad de la parroquia </a:t>
            </a:r>
            <a:r>
              <a:rPr lang="es-EC" altLang="es-EC" sz="2000" b="1" dirty="0">
                <a:cs typeface="Arial" panose="020B0604020202020204" pitchFamily="34" charset="0"/>
              </a:rPr>
              <a:t>C</a:t>
            </a:r>
            <a:r>
              <a:rPr kumimoji="0" lang="es-EC" altLang="es-EC" sz="2000" b="1" i="0" u="none" strike="noStrike" cap="none" normalizeH="0" baseline="0" dirty="0">
                <a:ln>
                  <a:noFill/>
                </a:ln>
                <a:effectLst/>
                <a:cs typeface="Arial" panose="020B0604020202020204" pitchFamily="34" charset="0"/>
              </a:rPr>
              <a:t>humblín</a:t>
            </a:r>
            <a:r>
              <a:rPr lang="es-EC" altLang="es-EC" sz="2000" b="1" dirty="0">
                <a:cs typeface="Arial" panose="020B0604020202020204" pitchFamily="34" charset="0"/>
              </a:rPr>
              <a:t>.</a:t>
            </a:r>
          </a:p>
          <a:p>
            <a:pPr marL="342900" indent="-342900" algn="just">
              <a:buFont typeface="Arial" panose="020B0604020202020204" pitchFamily="34" charset="0"/>
              <a:buChar char="•"/>
            </a:pPr>
            <a:r>
              <a:rPr kumimoji="0" lang="es-EC" altLang="es-EC" sz="2000" b="1" i="0" u="none" strike="noStrike" cap="none" normalizeH="0" baseline="0" dirty="0">
                <a:ln>
                  <a:noFill/>
                </a:ln>
                <a:effectLst/>
                <a:cs typeface="Arial" panose="020B0604020202020204" pitchFamily="34" charset="0"/>
              </a:rPr>
              <a:t>Se realizo </a:t>
            </a:r>
            <a:r>
              <a:rPr lang="es-EC" altLang="es-EC" sz="2000" b="1" dirty="0">
                <a:cs typeface="Arial" panose="020B0604020202020204" pitchFamily="34" charset="0"/>
              </a:rPr>
              <a:t>una salida a la parroquia la Asunción al Santuario de la Virgen .</a:t>
            </a:r>
            <a:endParaRPr kumimoji="0" lang="es-EC" altLang="es-EC" sz="2000" b="1" i="0" u="none" strike="noStrike" cap="none" normalizeH="0" baseline="0" dirty="0">
              <a:ln>
                <a:noFill/>
              </a:ln>
              <a:effectLst/>
              <a:cs typeface="Arial" panose="020B0604020202020204" pitchFamily="34" charset="0"/>
            </a:endParaRPr>
          </a:p>
        </p:txBody>
      </p:sp>
      <p:pic>
        <p:nvPicPr>
          <p:cNvPr id="7" name="Imagen 6">
            <a:extLst>
              <a:ext uri="{FF2B5EF4-FFF2-40B4-BE49-F238E27FC236}">
                <a16:creationId xmlns:a16="http://schemas.microsoft.com/office/drawing/2014/main" id="{34C5A1FF-FE3B-30A0-222A-7B8E740388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76393" y="1189236"/>
            <a:ext cx="2064611" cy="2752814"/>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CE6F5E4C-5DA2-663E-6D58-7275DD5C8D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76393" y="4098359"/>
            <a:ext cx="3237966" cy="2428474"/>
          </a:xfrm>
          <a:prstGeom prst="rect">
            <a:avLst/>
          </a:prstGeom>
        </p:spPr>
      </p:pic>
      <p:pic>
        <p:nvPicPr>
          <p:cNvPr id="15" name="Imagen 14">
            <a:extLst>
              <a:ext uri="{FF2B5EF4-FFF2-40B4-BE49-F238E27FC236}">
                <a16:creationId xmlns:a16="http://schemas.microsoft.com/office/drawing/2014/main" id="{94F1567D-5301-2105-DA81-3B9EDD40CAD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727" y="1233079"/>
            <a:ext cx="3670419" cy="2752814"/>
          </a:xfrm>
          <a:prstGeom prst="rect">
            <a:avLst/>
          </a:prstGeom>
        </p:spPr>
      </p:pic>
      <p:pic>
        <p:nvPicPr>
          <p:cNvPr id="17" name="Imagen 16">
            <a:extLst>
              <a:ext uri="{FF2B5EF4-FFF2-40B4-BE49-F238E27FC236}">
                <a16:creationId xmlns:a16="http://schemas.microsoft.com/office/drawing/2014/main" id="{E3CDDFD4-C402-99A5-BBE6-E24AE10A23AC}"/>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028598" y="4052798"/>
            <a:ext cx="2508548" cy="2474035"/>
          </a:xfrm>
          <a:prstGeom prst="rect">
            <a:avLst/>
          </a:prstGeom>
        </p:spPr>
      </p:pic>
    </p:spTree>
    <p:extLst>
      <p:ext uri="{BB962C8B-B14F-4D97-AF65-F5344CB8AC3E}">
        <p14:creationId xmlns:p14="http://schemas.microsoft.com/office/powerpoint/2010/main" val="1707734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265321" y="1540017"/>
            <a:ext cx="5830680" cy="3662541"/>
          </a:xfrm>
          <a:prstGeom prst="rect">
            <a:avLst/>
          </a:prstGeom>
          <a:solidFill>
            <a:schemeClr val="accent5">
              <a:lumMod val="75000"/>
            </a:schemeClr>
          </a:solidFill>
        </p:spPr>
        <p:txBody>
          <a:bodyPr wrap="square" rtlCol="0">
            <a:spAutoFit/>
          </a:bodyPr>
          <a:lstStyle/>
          <a:p>
            <a:pPr algn="ctr"/>
            <a:endParaRPr lang="en-US" sz="3200" b="1" dirty="0"/>
          </a:p>
          <a:p>
            <a:pPr algn="ctr"/>
            <a:r>
              <a:rPr lang="en-US" sz="2800" b="1" dirty="0"/>
              <a:t>Participo de una reunion de Seguridad en la Comunidad de San Martin Chico, Bestion con el Sr. Presidente Lcdo. Henry Ordóñez, Comisario, Jefe Político, Teniente Político de la Parroquia San Gerardo.  </a:t>
            </a:r>
          </a:p>
          <a:p>
            <a:pPr algn="ctr"/>
            <a:endParaRPr lang="en-US" sz="3200" b="1" dirty="0"/>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7284720"/>
            <a:chOff x="-12327" y="0"/>
            <a:chExt cx="12218309" cy="728472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Seguridad</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639236"/>
              <a:chOff x="-12327" y="5645484"/>
              <a:chExt cx="12218309" cy="163923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618467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10" name="Imagen 9">
            <a:extLst>
              <a:ext uri="{FF2B5EF4-FFF2-40B4-BE49-F238E27FC236}">
                <a16:creationId xmlns:a16="http://schemas.microsoft.com/office/drawing/2014/main" id="{AC01AAC6-737B-1D67-D369-13F3F7C1A81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567701" y="1364900"/>
            <a:ext cx="5143500" cy="4956372"/>
          </a:xfrm>
          <a:prstGeom prst="rect">
            <a:avLst/>
          </a:prstGeom>
          <a:ln>
            <a:noFill/>
          </a:ln>
          <a:effectLst>
            <a:softEdge rad="112500"/>
          </a:effectLst>
        </p:spPr>
      </p:pic>
    </p:spTree>
    <p:extLst>
      <p:ext uri="{BB962C8B-B14F-4D97-AF65-F5344CB8AC3E}">
        <p14:creationId xmlns:p14="http://schemas.microsoft.com/office/powerpoint/2010/main" val="2691698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Entrega de kits Navideños para los adultos mayores  </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7" name="Imagen 6">
            <a:extLst>
              <a:ext uri="{FF2B5EF4-FFF2-40B4-BE49-F238E27FC236}">
                <a16:creationId xmlns:a16="http://schemas.microsoft.com/office/drawing/2014/main" id="{1028F285-DBFF-3BEF-7520-122E02E8A6B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49080" y="1478781"/>
            <a:ext cx="4708379" cy="4365417"/>
          </a:xfrm>
          <a:prstGeom prst="rect">
            <a:avLst/>
          </a:prstGeom>
          <a:ln>
            <a:noFill/>
          </a:ln>
          <a:effectLst>
            <a:softEdge rad="112500"/>
          </a:effectLst>
        </p:spPr>
      </p:pic>
      <p:pic>
        <p:nvPicPr>
          <p:cNvPr id="13" name="Imagen 12">
            <a:extLst>
              <a:ext uri="{FF2B5EF4-FFF2-40B4-BE49-F238E27FC236}">
                <a16:creationId xmlns:a16="http://schemas.microsoft.com/office/drawing/2014/main" id="{D342966B-F459-9841-F097-9C54B3ADD1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513306" y="1317523"/>
            <a:ext cx="3255907" cy="5186886"/>
          </a:xfrm>
          <a:prstGeom prst="rect">
            <a:avLst/>
          </a:prstGeom>
          <a:ln>
            <a:noFill/>
          </a:ln>
          <a:effectLst>
            <a:softEdge rad="112500"/>
          </a:effectLst>
        </p:spPr>
      </p:pic>
      <p:pic>
        <p:nvPicPr>
          <p:cNvPr id="2" name="Imagen 1">
            <a:extLst>
              <a:ext uri="{FF2B5EF4-FFF2-40B4-BE49-F238E27FC236}">
                <a16:creationId xmlns:a16="http://schemas.microsoft.com/office/drawing/2014/main" id="{B9A7139A-C54E-C0A8-5D13-949180C0247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65889" y="1412980"/>
            <a:ext cx="3255907" cy="5054105"/>
          </a:xfrm>
          <a:prstGeom prst="rect">
            <a:avLst/>
          </a:prstGeom>
        </p:spPr>
      </p:pic>
    </p:spTree>
    <p:extLst>
      <p:ext uri="{BB962C8B-B14F-4D97-AF65-F5344CB8AC3E}">
        <p14:creationId xmlns:p14="http://schemas.microsoft.com/office/powerpoint/2010/main" val="411587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762689" y="0"/>
              <a:ext cx="9429311"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Visitas Domiciliarias </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365759" y="2537393"/>
            <a:ext cx="425704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400" dirty="0"/>
          </a:p>
          <a:p>
            <a:pPr algn="just"/>
            <a:endParaRPr kumimoji="0" lang="es-ES" altLang="es-EC" b="1" i="0" u="none" strike="noStrike" cap="none" normalizeH="0" baseline="0" dirty="0">
              <a:ln>
                <a:noFill/>
              </a:ln>
              <a:effectLst/>
              <a:latin typeface="Arial" panose="020B0604020202020204" pitchFamily="34" charset="0"/>
              <a:cs typeface="Arial" panose="020B0604020202020204" pitchFamily="34" charset="0"/>
            </a:endParaRPr>
          </a:p>
          <a:p>
            <a:pPr algn="just"/>
            <a:endParaRPr lang="es-ES" altLang="es-EC" b="1" dirty="0">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FF42DB99-A25E-6EB7-ECE1-B5E0A9B626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25" y="2110576"/>
            <a:ext cx="3152904" cy="2884960"/>
          </a:xfrm>
          <a:prstGeom prst="rect">
            <a:avLst/>
          </a:prstGeom>
        </p:spPr>
      </p:pic>
      <p:pic>
        <p:nvPicPr>
          <p:cNvPr id="5" name="Imagen 4">
            <a:extLst>
              <a:ext uri="{FF2B5EF4-FFF2-40B4-BE49-F238E27FC236}">
                <a16:creationId xmlns:a16="http://schemas.microsoft.com/office/drawing/2014/main" id="{0DB958DA-A1BD-8EB2-1604-F2CD0CB9DE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78283" y="2040420"/>
            <a:ext cx="2661633" cy="2965448"/>
          </a:xfrm>
          <a:prstGeom prst="rect">
            <a:avLst/>
          </a:prstGeom>
        </p:spPr>
      </p:pic>
      <p:pic>
        <p:nvPicPr>
          <p:cNvPr id="7" name="Imagen 6">
            <a:extLst>
              <a:ext uri="{FF2B5EF4-FFF2-40B4-BE49-F238E27FC236}">
                <a16:creationId xmlns:a16="http://schemas.microsoft.com/office/drawing/2014/main" id="{91FFF0F3-DB0B-40AF-1D6D-EDC211C3CF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76928" y="2078325"/>
            <a:ext cx="3162424" cy="2917211"/>
          </a:xfrm>
          <a:prstGeom prst="rect">
            <a:avLst/>
          </a:prstGeom>
        </p:spPr>
      </p:pic>
      <p:pic>
        <p:nvPicPr>
          <p:cNvPr id="8" name="Imagen 7">
            <a:extLst>
              <a:ext uri="{FF2B5EF4-FFF2-40B4-BE49-F238E27FC236}">
                <a16:creationId xmlns:a16="http://schemas.microsoft.com/office/drawing/2014/main" id="{26EB0CE2-AD64-63A6-3D5A-3B5947F3DBB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9352" y="2110576"/>
            <a:ext cx="3038931" cy="2895291"/>
          </a:xfrm>
          <a:prstGeom prst="rect">
            <a:avLst/>
          </a:prstGeom>
        </p:spPr>
      </p:pic>
      <p:sp>
        <p:nvSpPr>
          <p:cNvPr id="17" name="CuadroTexto 16">
            <a:extLst>
              <a:ext uri="{FF2B5EF4-FFF2-40B4-BE49-F238E27FC236}">
                <a16:creationId xmlns:a16="http://schemas.microsoft.com/office/drawing/2014/main" id="{1D6E91CD-424C-4BCA-AD9C-1C7ACF7332AE}"/>
              </a:ext>
            </a:extLst>
          </p:cNvPr>
          <p:cNvSpPr txBox="1"/>
          <p:nvPr/>
        </p:nvSpPr>
        <p:spPr>
          <a:xfrm>
            <a:off x="212447" y="1337856"/>
            <a:ext cx="10818406" cy="646331"/>
          </a:xfrm>
          <a:prstGeom prst="rect">
            <a:avLst/>
          </a:prstGeom>
          <a:noFill/>
        </p:spPr>
        <p:txBody>
          <a:bodyPr wrap="square">
            <a:spAutoFit/>
          </a:bodyPr>
          <a:lstStyle/>
          <a:p>
            <a:pPr algn="just"/>
            <a:r>
              <a:rPr kumimoji="0" lang="es-ES" altLang="es-EC" b="1" i="0" u="none" strike="noStrike" cap="none" normalizeH="0" baseline="0" dirty="0">
                <a:ln>
                  <a:noFill/>
                </a:ln>
                <a:effectLst/>
                <a:latin typeface="Arial" panose="020B0604020202020204" pitchFamily="34" charset="0"/>
                <a:cs typeface="Arial" panose="020B0604020202020204" pitchFamily="34" charset="0"/>
              </a:rPr>
              <a:t>Se elaboro </a:t>
            </a:r>
            <a:r>
              <a:rPr lang="es-ES" altLang="es-EC" b="1" dirty="0">
                <a:latin typeface="Arial" panose="020B0604020202020204" pitchFamily="34" charset="0"/>
                <a:cs typeface="Arial" panose="020B0604020202020204" pitchFamily="34" charset="0"/>
              </a:rPr>
              <a:t>colada morada, fanesca y pan.</a:t>
            </a:r>
          </a:p>
          <a:p>
            <a:pPr algn="just"/>
            <a:r>
              <a:rPr lang="es-ES" altLang="es-EC" b="1" dirty="0">
                <a:latin typeface="Arial" panose="020B0604020202020204" pitchFamily="34" charset="0"/>
                <a:cs typeface="Arial" panose="020B0604020202020204" pitchFamily="34" charset="0"/>
              </a:rPr>
              <a:t>Se procedió a entregar a los Adultos mayores que no asisten a los  talleres de los días viernes. </a:t>
            </a:r>
          </a:p>
        </p:txBody>
      </p:sp>
      <p:sp>
        <p:nvSpPr>
          <p:cNvPr id="21" name="CuadroTexto 20">
            <a:extLst>
              <a:ext uri="{FF2B5EF4-FFF2-40B4-BE49-F238E27FC236}">
                <a16:creationId xmlns:a16="http://schemas.microsoft.com/office/drawing/2014/main" id="{9B449240-D859-492A-98F9-9619FD2184FC}"/>
              </a:ext>
            </a:extLst>
          </p:cNvPr>
          <p:cNvSpPr txBox="1"/>
          <p:nvPr/>
        </p:nvSpPr>
        <p:spPr>
          <a:xfrm>
            <a:off x="7887064" y="5076023"/>
            <a:ext cx="4065451" cy="923330"/>
          </a:xfrm>
          <a:prstGeom prst="rect">
            <a:avLst/>
          </a:prstGeom>
          <a:noFill/>
        </p:spPr>
        <p:txBody>
          <a:bodyPr wrap="square">
            <a:spAutoFit/>
          </a:bodyPr>
          <a:lstStyle/>
          <a:p>
            <a:pPr algn="just"/>
            <a:r>
              <a:rPr kumimoji="0" lang="es-ES" altLang="es-EC" b="1" i="0" u="none" strike="noStrike" cap="none" normalizeH="0" baseline="0" dirty="0">
                <a:ln>
                  <a:noFill/>
                </a:ln>
                <a:effectLst/>
                <a:latin typeface="Arial" panose="020B0604020202020204" pitchFamily="34" charset="0"/>
                <a:cs typeface="Arial" panose="020B0604020202020204" pitchFamily="34" charset="0"/>
              </a:rPr>
              <a:t>En conjunto con la </a:t>
            </a:r>
            <a:r>
              <a:rPr kumimoji="0" lang="es-ES" altLang="es-EC" b="1" i="0" u="none" strike="noStrike" cap="none" normalizeH="0" baseline="0" dirty="0" err="1">
                <a:ln>
                  <a:noFill/>
                </a:ln>
                <a:effectLst/>
                <a:latin typeface="Arial" panose="020B0604020202020204" pitchFamily="34" charset="0"/>
                <a:cs typeface="Arial" panose="020B0604020202020204" pitchFamily="34" charset="0"/>
              </a:rPr>
              <a:t>Tlnga</a:t>
            </a:r>
            <a:r>
              <a:rPr lang="es-ES" altLang="es-EC" b="1" dirty="0">
                <a:latin typeface="Arial" panose="020B0604020202020204" pitchFamily="34" charset="0"/>
                <a:cs typeface="Arial" panose="020B0604020202020204" pitchFamily="34" charset="0"/>
              </a:rPr>
              <a:t>. Sandra Guamán promotora de Comunidades de </a:t>
            </a:r>
            <a:r>
              <a:rPr lang="es-ES" altLang="es-EC" b="1" dirty="0" err="1">
                <a:latin typeface="Arial" panose="020B0604020202020204" pitchFamily="34" charset="0"/>
                <a:cs typeface="Arial" panose="020B0604020202020204" pitchFamily="34" charset="0"/>
              </a:rPr>
              <a:t>Euidad</a:t>
            </a:r>
            <a:r>
              <a:rPr lang="es-ES" altLang="es-EC" b="1" dirty="0">
                <a:latin typeface="Arial" panose="020B0604020202020204" pitchFamily="34" charset="0"/>
                <a:cs typeface="Arial" panose="020B0604020202020204" pitchFamily="34" charset="0"/>
              </a:rPr>
              <a:t>   </a:t>
            </a:r>
            <a:endParaRPr lang="es-EC" dirty="0"/>
          </a:p>
        </p:txBody>
      </p:sp>
    </p:spTree>
    <p:extLst>
      <p:ext uri="{BB962C8B-B14F-4D97-AF65-F5344CB8AC3E}">
        <p14:creationId xmlns:p14="http://schemas.microsoft.com/office/powerpoint/2010/main" val="4080030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8360"/>
            <a:ext cx="12218309" cy="6866360"/>
            <a:chOff x="-12327" y="-8360"/>
            <a:chExt cx="12218309" cy="6866360"/>
          </a:xfrm>
        </p:grpSpPr>
        <p:sp>
          <p:nvSpPr>
            <p:cNvPr id="6" name="Rectángulo 5">
              <a:extLst>
                <a:ext uri="{FF2B5EF4-FFF2-40B4-BE49-F238E27FC236}">
                  <a16:creationId xmlns:a16="http://schemas.microsoft.com/office/drawing/2014/main" id="{0878CCC0-EB3C-497E-95E4-8183CBC71B34}"/>
                </a:ext>
              </a:extLst>
            </p:cNvPr>
            <p:cNvSpPr/>
            <p:nvPr/>
          </p:nvSpPr>
          <p:spPr>
            <a:xfrm>
              <a:off x="2319691" y="-836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Visitas Domiciliarias </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a:extLst>
              <a:ext uri="{FF2B5EF4-FFF2-40B4-BE49-F238E27FC236}">
                <a16:creationId xmlns:a16="http://schemas.microsoft.com/office/drawing/2014/main" id="{2CED1EA9-AC8E-087B-6CCE-C4DDA90608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29922" y="1689366"/>
            <a:ext cx="3935327" cy="4633520"/>
          </a:xfrm>
          <a:prstGeom prst="rect">
            <a:avLst/>
          </a:prstGeom>
          <a:ln>
            <a:noFill/>
          </a:ln>
          <a:effectLst>
            <a:softEdge rad="112500"/>
          </a:effectLst>
        </p:spPr>
      </p:pic>
      <p:pic>
        <p:nvPicPr>
          <p:cNvPr id="8" name="Imagen 7">
            <a:extLst>
              <a:ext uri="{FF2B5EF4-FFF2-40B4-BE49-F238E27FC236}">
                <a16:creationId xmlns:a16="http://schemas.microsoft.com/office/drawing/2014/main" id="{05A2D5DC-15DD-F280-F080-54A3EE13047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05535" y="1818621"/>
            <a:ext cx="4056289" cy="3935133"/>
          </a:xfrm>
          <a:prstGeom prst="rect">
            <a:avLst/>
          </a:prstGeom>
          <a:ln>
            <a:noFill/>
          </a:ln>
          <a:effectLst>
            <a:softEdge rad="112500"/>
          </a:effectLst>
        </p:spPr>
      </p:pic>
      <p:pic>
        <p:nvPicPr>
          <p:cNvPr id="10" name="Imagen 9">
            <a:extLst>
              <a:ext uri="{FF2B5EF4-FFF2-40B4-BE49-F238E27FC236}">
                <a16:creationId xmlns:a16="http://schemas.microsoft.com/office/drawing/2014/main" id="{A8D84E7E-F045-69C1-D9BF-21C5C0B4A6E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33347" y="1752557"/>
            <a:ext cx="3360821" cy="4481095"/>
          </a:xfrm>
          <a:prstGeom prst="rect">
            <a:avLst/>
          </a:prstGeom>
          <a:ln>
            <a:noFill/>
          </a:ln>
          <a:effectLst>
            <a:softEdge rad="112500"/>
          </a:effectLst>
        </p:spPr>
      </p:pic>
    </p:spTree>
    <p:extLst>
      <p:ext uri="{BB962C8B-B14F-4D97-AF65-F5344CB8AC3E}">
        <p14:creationId xmlns:p14="http://schemas.microsoft.com/office/powerpoint/2010/main" val="4041449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VISITAS DOMICILIARIAS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5" name="Imagen 4">
            <a:extLst>
              <a:ext uri="{FF2B5EF4-FFF2-40B4-BE49-F238E27FC236}">
                <a16:creationId xmlns:a16="http://schemas.microsoft.com/office/drawing/2014/main" id="{54DCEA45-073E-2DA9-6B96-D7C06618D6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9067" y="1360914"/>
            <a:ext cx="3903509" cy="5204678"/>
          </a:xfrm>
          <a:prstGeom prst="rect">
            <a:avLst/>
          </a:prstGeom>
          <a:ln>
            <a:noFill/>
          </a:ln>
          <a:effectLst>
            <a:softEdge rad="112500"/>
          </a:effectLst>
        </p:spPr>
      </p:pic>
      <p:pic>
        <p:nvPicPr>
          <p:cNvPr id="9" name="Imagen 8">
            <a:extLst>
              <a:ext uri="{FF2B5EF4-FFF2-40B4-BE49-F238E27FC236}">
                <a16:creationId xmlns:a16="http://schemas.microsoft.com/office/drawing/2014/main" id="{1C0F63FD-FE35-16F8-8E3E-05EC4EE3B5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91053" y="1438530"/>
            <a:ext cx="3425181" cy="4566909"/>
          </a:xfrm>
          <a:prstGeom prst="rect">
            <a:avLst/>
          </a:prstGeom>
          <a:ln>
            <a:noFill/>
          </a:ln>
          <a:effectLst>
            <a:softEdge rad="112500"/>
          </a:effectLst>
        </p:spPr>
      </p:pic>
      <p:pic>
        <p:nvPicPr>
          <p:cNvPr id="12" name="Imagen 11">
            <a:extLst>
              <a:ext uri="{FF2B5EF4-FFF2-40B4-BE49-F238E27FC236}">
                <a16:creationId xmlns:a16="http://schemas.microsoft.com/office/drawing/2014/main" id="{BB282217-2407-586B-617B-F4228FD462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4350" y="1577781"/>
            <a:ext cx="2984372" cy="3979163"/>
          </a:xfrm>
          <a:prstGeom prst="rect">
            <a:avLst/>
          </a:prstGeom>
          <a:ln>
            <a:noFill/>
          </a:ln>
          <a:effectLst>
            <a:softEdge rad="112500"/>
          </a:effectLst>
        </p:spPr>
      </p:pic>
    </p:spTree>
    <p:extLst>
      <p:ext uri="{BB962C8B-B14F-4D97-AF65-F5344CB8AC3E}">
        <p14:creationId xmlns:p14="http://schemas.microsoft.com/office/powerpoint/2010/main" val="1109906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VISITAS DOMICILIARIAS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a:extLst>
              <a:ext uri="{FF2B5EF4-FFF2-40B4-BE49-F238E27FC236}">
                <a16:creationId xmlns:a16="http://schemas.microsoft.com/office/drawing/2014/main" id="{962DEB23-8522-9091-06DC-EB4DADC3DE8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682780" y="1405864"/>
            <a:ext cx="3485581" cy="5179238"/>
          </a:xfrm>
          <a:prstGeom prst="rect">
            <a:avLst/>
          </a:prstGeom>
          <a:ln>
            <a:noFill/>
          </a:ln>
          <a:effectLst>
            <a:softEdge rad="112500"/>
          </a:effectLst>
        </p:spPr>
      </p:pic>
      <p:pic>
        <p:nvPicPr>
          <p:cNvPr id="8" name="Imagen 7">
            <a:extLst>
              <a:ext uri="{FF2B5EF4-FFF2-40B4-BE49-F238E27FC236}">
                <a16:creationId xmlns:a16="http://schemas.microsoft.com/office/drawing/2014/main" id="{45946C26-7C86-451D-EF50-0C9D8D936B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46281" y="1548067"/>
            <a:ext cx="2234844" cy="4966320"/>
          </a:xfrm>
          <a:prstGeom prst="rect">
            <a:avLst/>
          </a:prstGeom>
          <a:ln>
            <a:noFill/>
          </a:ln>
          <a:effectLst>
            <a:softEdge rad="112500"/>
          </a:effectLst>
        </p:spPr>
      </p:pic>
      <p:pic>
        <p:nvPicPr>
          <p:cNvPr id="11" name="Imagen 10">
            <a:extLst>
              <a:ext uri="{FF2B5EF4-FFF2-40B4-BE49-F238E27FC236}">
                <a16:creationId xmlns:a16="http://schemas.microsoft.com/office/drawing/2014/main" id="{F2C20BCA-885A-2E38-2C88-EB1C7FCBF64C}"/>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2959872" y="1640092"/>
            <a:ext cx="3485581" cy="4474487"/>
          </a:xfrm>
          <a:prstGeom prst="rect">
            <a:avLst/>
          </a:prstGeom>
          <a:ln>
            <a:noFill/>
          </a:ln>
          <a:effectLst>
            <a:softEdge rad="112500"/>
          </a:effectLst>
        </p:spPr>
      </p:pic>
      <p:pic>
        <p:nvPicPr>
          <p:cNvPr id="14" name="Imagen 13">
            <a:extLst>
              <a:ext uri="{FF2B5EF4-FFF2-40B4-BE49-F238E27FC236}">
                <a16:creationId xmlns:a16="http://schemas.microsoft.com/office/drawing/2014/main" id="{49A730B6-F58C-36B0-549A-AA98F22762D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26087" y="1548068"/>
            <a:ext cx="2796992" cy="4093222"/>
          </a:xfrm>
          <a:prstGeom prst="rect">
            <a:avLst/>
          </a:prstGeom>
          <a:ln>
            <a:noFill/>
          </a:ln>
          <a:effectLst>
            <a:softEdge rad="112500"/>
          </a:effectLst>
        </p:spPr>
      </p:pic>
    </p:spTree>
    <p:extLst>
      <p:ext uri="{BB962C8B-B14F-4D97-AF65-F5344CB8AC3E}">
        <p14:creationId xmlns:p14="http://schemas.microsoft.com/office/powerpoint/2010/main" val="2970844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VISITAS DOMICILIARIAS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5" name="Imagen 4">
            <a:extLst>
              <a:ext uri="{FF2B5EF4-FFF2-40B4-BE49-F238E27FC236}">
                <a16:creationId xmlns:a16="http://schemas.microsoft.com/office/drawing/2014/main" id="{47C40565-C549-4ECA-40F9-AAA2528B7BC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83945" y="1367561"/>
            <a:ext cx="4550960" cy="4437395"/>
          </a:xfrm>
          <a:prstGeom prst="rect">
            <a:avLst/>
          </a:prstGeom>
          <a:ln>
            <a:noFill/>
          </a:ln>
          <a:effectLst>
            <a:softEdge rad="112500"/>
          </a:effectLst>
        </p:spPr>
      </p:pic>
      <p:pic>
        <p:nvPicPr>
          <p:cNvPr id="9" name="Imagen 8">
            <a:extLst>
              <a:ext uri="{FF2B5EF4-FFF2-40B4-BE49-F238E27FC236}">
                <a16:creationId xmlns:a16="http://schemas.microsoft.com/office/drawing/2014/main" id="{B4EB7EED-EA70-CAC3-ECFD-25C99A4993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87556" y="1367561"/>
            <a:ext cx="3410504" cy="4547339"/>
          </a:xfrm>
          <a:prstGeom prst="rect">
            <a:avLst/>
          </a:prstGeom>
          <a:ln>
            <a:noFill/>
          </a:ln>
          <a:effectLst>
            <a:softEdge rad="112500"/>
          </a:effectLst>
        </p:spPr>
      </p:pic>
      <p:pic>
        <p:nvPicPr>
          <p:cNvPr id="12" name="Imagen 11">
            <a:extLst>
              <a:ext uri="{FF2B5EF4-FFF2-40B4-BE49-F238E27FC236}">
                <a16:creationId xmlns:a16="http://schemas.microsoft.com/office/drawing/2014/main" id="{F16FF246-188C-6EB9-6BA8-605B5FD4C0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35727" y="1386223"/>
            <a:ext cx="3331760" cy="4711762"/>
          </a:xfrm>
          <a:prstGeom prst="rect">
            <a:avLst/>
          </a:prstGeom>
          <a:ln>
            <a:noFill/>
          </a:ln>
          <a:effectLst>
            <a:softEdge rad="112500"/>
          </a:effectLst>
        </p:spPr>
      </p:pic>
    </p:spTree>
    <p:extLst>
      <p:ext uri="{BB962C8B-B14F-4D97-AF65-F5344CB8AC3E}">
        <p14:creationId xmlns:p14="http://schemas.microsoft.com/office/powerpoint/2010/main" val="25190336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a:extLst>
              <a:ext uri="{FF2B5EF4-FFF2-40B4-BE49-F238E27FC236}">
                <a16:creationId xmlns:a16="http://schemas.microsoft.com/office/drawing/2014/main" id="{D3204858-2713-3A82-E25D-CBF34E4B79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462" y="1922612"/>
            <a:ext cx="5075519" cy="3806640"/>
          </a:xfrm>
          <a:prstGeom prst="rect">
            <a:avLst/>
          </a:prstGeom>
          <a:ln>
            <a:noFill/>
          </a:ln>
          <a:effectLst>
            <a:softEdge rad="112500"/>
          </a:effectLst>
        </p:spPr>
      </p:pic>
      <p:pic>
        <p:nvPicPr>
          <p:cNvPr id="8" name="Imagen 7">
            <a:extLst>
              <a:ext uri="{FF2B5EF4-FFF2-40B4-BE49-F238E27FC236}">
                <a16:creationId xmlns:a16="http://schemas.microsoft.com/office/drawing/2014/main" id="{DF8DFDBE-5B53-31EE-6F6A-3B79388B81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40740" y="1862137"/>
            <a:ext cx="6637509" cy="3806640"/>
          </a:xfrm>
          <a:prstGeom prst="rect">
            <a:avLst/>
          </a:prstGeom>
          <a:ln>
            <a:noFill/>
          </a:ln>
          <a:effectLst>
            <a:softEdge rad="112500"/>
          </a:effectLst>
        </p:spPr>
      </p:pic>
    </p:spTree>
    <p:extLst>
      <p:ext uri="{BB962C8B-B14F-4D97-AF65-F5344CB8AC3E}">
        <p14:creationId xmlns:p14="http://schemas.microsoft.com/office/powerpoint/2010/main" val="4085700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5" name="Imagen 4">
            <a:extLst>
              <a:ext uri="{FF2B5EF4-FFF2-40B4-BE49-F238E27FC236}">
                <a16:creationId xmlns:a16="http://schemas.microsoft.com/office/drawing/2014/main" id="{58C05ABD-CD30-FEEA-D3A8-4ED7F7022B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5320" y="1808172"/>
            <a:ext cx="5213445" cy="3910084"/>
          </a:xfrm>
          <a:prstGeom prst="rect">
            <a:avLst/>
          </a:prstGeom>
          <a:ln>
            <a:noFill/>
          </a:ln>
          <a:effectLst>
            <a:softEdge rad="112500"/>
          </a:effectLst>
        </p:spPr>
      </p:pic>
      <p:pic>
        <p:nvPicPr>
          <p:cNvPr id="9" name="Imagen 8">
            <a:extLst>
              <a:ext uri="{FF2B5EF4-FFF2-40B4-BE49-F238E27FC236}">
                <a16:creationId xmlns:a16="http://schemas.microsoft.com/office/drawing/2014/main" id="{A718042F-7CB1-7B7D-F294-2840BF9CFC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55585" y="1873767"/>
            <a:ext cx="5930763" cy="4448072"/>
          </a:xfrm>
          <a:prstGeom prst="rect">
            <a:avLst/>
          </a:prstGeom>
          <a:ln>
            <a:noFill/>
          </a:ln>
          <a:effectLst>
            <a:softEdge rad="112500"/>
          </a:effectLst>
        </p:spPr>
      </p:pic>
    </p:spTree>
    <p:extLst>
      <p:ext uri="{BB962C8B-B14F-4D97-AF65-F5344CB8AC3E}">
        <p14:creationId xmlns:p14="http://schemas.microsoft.com/office/powerpoint/2010/main" val="980308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a:extLst>
              <a:ext uri="{FF2B5EF4-FFF2-40B4-BE49-F238E27FC236}">
                <a16:creationId xmlns:a16="http://schemas.microsoft.com/office/drawing/2014/main" id="{99009BF1-FEB6-2108-C805-AED0372DB2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1573" y="1797774"/>
            <a:ext cx="5280235" cy="3960176"/>
          </a:xfrm>
          <a:prstGeom prst="rect">
            <a:avLst/>
          </a:prstGeom>
          <a:ln>
            <a:noFill/>
          </a:ln>
          <a:effectLst>
            <a:softEdge rad="112500"/>
          </a:effectLst>
        </p:spPr>
      </p:pic>
      <p:pic>
        <p:nvPicPr>
          <p:cNvPr id="8" name="Imagen 7">
            <a:extLst>
              <a:ext uri="{FF2B5EF4-FFF2-40B4-BE49-F238E27FC236}">
                <a16:creationId xmlns:a16="http://schemas.microsoft.com/office/drawing/2014/main" id="{27530D48-2E36-570E-C702-C3E41D52BC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5171" y="1922612"/>
            <a:ext cx="5876537" cy="4407403"/>
          </a:xfrm>
          <a:prstGeom prst="rect">
            <a:avLst/>
          </a:prstGeom>
          <a:ln>
            <a:noFill/>
          </a:ln>
          <a:effectLst>
            <a:softEdge rad="112500"/>
          </a:effectLst>
        </p:spPr>
      </p:pic>
    </p:spTree>
    <p:extLst>
      <p:ext uri="{BB962C8B-B14F-4D97-AF65-F5344CB8AC3E}">
        <p14:creationId xmlns:p14="http://schemas.microsoft.com/office/powerpoint/2010/main" val="80304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5" name="Imagen 4">
            <a:extLst>
              <a:ext uri="{FF2B5EF4-FFF2-40B4-BE49-F238E27FC236}">
                <a16:creationId xmlns:a16="http://schemas.microsoft.com/office/drawing/2014/main" id="{201E7CE0-EE5D-A2D4-4E0A-7DAD988019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364710" y="1235373"/>
            <a:ext cx="3857625" cy="5356746"/>
          </a:xfrm>
          <a:prstGeom prst="rect">
            <a:avLst/>
          </a:prstGeom>
          <a:ln>
            <a:noFill/>
          </a:ln>
          <a:effectLst>
            <a:softEdge rad="112500"/>
          </a:effectLst>
        </p:spPr>
      </p:pic>
      <p:pic>
        <p:nvPicPr>
          <p:cNvPr id="9" name="Imagen 8">
            <a:extLst>
              <a:ext uri="{FF2B5EF4-FFF2-40B4-BE49-F238E27FC236}">
                <a16:creationId xmlns:a16="http://schemas.microsoft.com/office/drawing/2014/main" id="{AFAF8795-4163-1430-EC0C-0F3646FB9F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2655" y="1564064"/>
            <a:ext cx="5302054" cy="3976541"/>
          </a:xfrm>
          <a:prstGeom prst="rect">
            <a:avLst/>
          </a:prstGeom>
          <a:ln>
            <a:noFill/>
          </a:ln>
          <a:effectLst>
            <a:softEdge rad="112500"/>
          </a:effectLst>
        </p:spPr>
      </p:pic>
    </p:spTree>
    <p:extLst>
      <p:ext uri="{BB962C8B-B14F-4D97-AF65-F5344CB8AC3E}">
        <p14:creationId xmlns:p14="http://schemas.microsoft.com/office/powerpoint/2010/main" val="2317856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a:extLst>
              <a:ext uri="{FF2B5EF4-FFF2-40B4-BE49-F238E27FC236}">
                <a16:creationId xmlns:a16="http://schemas.microsoft.com/office/drawing/2014/main" id="{D770913E-0D10-8FAE-48F7-50D4B1E3BB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8121" y="1867389"/>
            <a:ext cx="5177051" cy="3882788"/>
          </a:xfrm>
          <a:prstGeom prst="rect">
            <a:avLst/>
          </a:prstGeom>
          <a:ln>
            <a:noFill/>
          </a:ln>
          <a:effectLst>
            <a:softEdge rad="112500"/>
          </a:effectLst>
        </p:spPr>
      </p:pic>
      <p:pic>
        <p:nvPicPr>
          <p:cNvPr id="8" name="Imagen 7">
            <a:extLst>
              <a:ext uri="{FF2B5EF4-FFF2-40B4-BE49-F238E27FC236}">
                <a16:creationId xmlns:a16="http://schemas.microsoft.com/office/drawing/2014/main" id="{DEFB4DF4-D27D-3722-1A7F-310FA4C363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53677" y="1922611"/>
            <a:ext cx="5716159" cy="4287119"/>
          </a:xfrm>
          <a:prstGeom prst="rect">
            <a:avLst/>
          </a:prstGeom>
          <a:ln>
            <a:noFill/>
          </a:ln>
          <a:effectLst>
            <a:softEdge rad="112500"/>
          </a:effectLst>
        </p:spPr>
      </p:pic>
    </p:spTree>
    <p:extLst>
      <p:ext uri="{BB962C8B-B14F-4D97-AF65-F5344CB8AC3E}">
        <p14:creationId xmlns:p14="http://schemas.microsoft.com/office/powerpoint/2010/main" val="1397441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5" name="Imagen 4">
            <a:extLst>
              <a:ext uri="{FF2B5EF4-FFF2-40B4-BE49-F238E27FC236}">
                <a16:creationId xmlns:a16="http://schemas.microsoft.com/office/drawing/2014/main" id="{39E72C85-7FAC-6A8F-6858-D63D402C8C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2164" y="1456918"/>
            <a:ext cx="5077890" cy="3808418"/>
          </a:xfrm>
          <a:prstGeom prst="rect">
            <a:avLst/>
          </a:prstGeom>
          <a:ln>
            <a:noFill/>
          </a:ln>
          <a:effectLst>
            <a:softEdge rad="112500"/>
          </a:effectLst>
        </p:spPr>
      </p:pic>
      <p:pic>
        <p:nvPicPr>
          <p:cNvPr id="9" name="Imagen 8">
            <a:extLst>
              <a:ext uri="{FF2B5EF4-FFF2-40B4-BE49-F238E27FC236}">
                <a16:creationId xmlns:a16="http://schemas.microsoft.com/office/drawing/2014/main" id="{4CBBD13C-C73B-2803-1076-CF8D4FDE65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0054" y="1316047"/>
            <a:ext cx="3067619" cy="4090159"/>
          </a:xfrm>
          <a:prstGeom prst="rect">
            <a:avLst/>
          </a:prstGeom>
          <a:ln>
            <a:noFill/>
          </a:ln>
          <a:effectLst>
            <a:softEdge rad="112500"/>
          </a:effectLst>
        </p:spPr>
      </p:pic>
      <p:pic>
        <p:nvPicPr>
          <p:cNvPr id="11" name="Imagen 10">
            <a:extLst>
              <a:ext uri="{FF2B5EF4-FFF2-40B4-BE49-F238E27FC236}">
                <a16:creationId xmlns:a16="http://schemas.microsoft.com/office/drawing/2014/main" id="{D519B339-BAD6-FB94-1743-29580944588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11390" y="1309619"/>
            <a:ext cx="3457232" cy="4609642"/>
          </a:xfrm>
          <a:prstGeom prst="rect">
            <a:avLst/>
          </a:prstGeom>
          <a:ln>
            <a:noFill/>
          </a:ln>
          <a:effectLst>
            <a:softEdge rad="112500"/>
          </a:effectLst>
        </p:spPr>
      </p:pic>
    </p:spTree>
    <p:extLst>
      <p:ext uri="{BB962C8B-B14F-4D97-AF65-F5344CB8AC3E}">
        <p14:creationId xmlns:p14="http://schemas.microsoft.com/office/powerpoint/2010/main" val="2238946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a:extLst>
              <a:ext uri="{FF2B5EF4-FFF2-40B4-BE49-F238E27FC236}">
                <a16:creationId xmlns:a16="http://schemas.microsoft.com/office/drawing/2014/main" id="{1850B4E7-6BFF-E459-F676-7ACAECAAED9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65221" y="2163312"/>
            <a:ext cx="4788916" cy="2973329"/>
          </a:xfrm>
          <a:prstGeom prst="rect">
            <a:avLst/>
          </a:prstGeom>
          <a:ln>
            <a:noFill/>
          </a:ln>
          <a:effectLst>
            <a:softEdge rad="112500"/>
          </a:effectLst>
        </p:spPr>
      </p:pic>
      <p:pic>
        <p:nvPicPr>
          <p:cNvPr id="8" name="Imagen 7">
            <a:extLst>
              <a:ext uri="{FF2B5EF4-FFF2-40B4-BE49-F238E27FC236}">
                <a16:creationId xmlns:a16="http://schemas.microsoft.com/office/drawing/2014/main" id="{909FBCD5-0F75-1C0C-E439-BFF7754599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61447" y="2157783"/>
            <a:ext cx="4121624" cy="3091218"/>
          </a:xfrm>
          <a:prstGeom prst="rect">
            <a:avLst/>
          </a:prstGeom>
          <a:ln>
            <a:noFill/>
          </a:ln>
          <a:effectLst>
            <a:softEdge rad="112500"/>
          </a:effectLst>
        </p:spPr>
      </p:pic>
      <p:pic>
        <p:nvPicPr>
          <p:cNvPr id="10" name="Imagen 9">
            <a:extLst>
              <a:ext uri="{FF2B5EF4-FFF2-40B4-BE49-F238E27FC236}">
                <a16:creationId xmlns:a16="http://schemas.microsoft.com/office/drawing/2014/main" id="{BED90284-1415-6B0E-EDF5-5A782A8AA3B9}"/>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290381" y="2137303"/>
            <a:ext cx="2728009" cy="3281143"/>
          </a:xfrm>
          <a:prstGeom prst="rect">
            <a:avLst/>
          </a:prstGeom>
          <a:ln>
            <a:noFill/>
          </a:ln>
          <a:effectLst>
            <a:softEdge rad="112500"/>
          </a:effectLst>
        </p:spPr>
      </p:pic>
    </p:spTree>
    <p:extLst>
      <p:ext uri="{BB962C8B-B14F-4D97-AF65-F5344CB8AC3E}">
        <p14:creationId xmlns:p14="http://schemas.microsoft.com/office/powerpoint/2010/main" val="3600925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5" name="Imagen 4">
            <a:extLst>
              <a:ext uri="{FF2B5EF4-FFF2-40B4-BE49-F238E27FC236}">
                <a16:creationId xmlns:a16="http://schemas.microsoft.com/office/drawing/2014/main" id="{641EBA7C-8C81-18BA-1287-2F9FD84AC6A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90981" y="1825689"/>
            <a:ext cx="3302846" cy="3758570"/>
          </a:xfrm>
          <a:prstGeom prst="rect">
            <a:avLst/>
          </a:prstGeom>
          <a:ln>
            <a:noFill/>
          </a:ln>
          <a:effectLst>
            <a:softEdge rad="112500"/>
          </a:effectLst>
        </p:spPr>
      </p:pic>
      <p:pic>
        <p:nvPicPr>
          <p:cNvPr id="11" name="Imagen 10">
            <a:extLst>
              <a:ext uri="{FF2B5EF4-FFF2-40B4-BE49-F238E27FC236}">
                <a16:creationId xmlns:a16="http://schemas.microsoft.com/office/drawing/2014/main" id="{A3FA6C37-7B5C-D5E3-C1E7-E49A387CE26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359409" y="1901382"/>
            <a:ext cx="3733976" cy="4065152"/>
          </a:xfrm>
          <a:prstGeom prst="rect">
            <a:avLst/>
          </a:prstGeom>
          <a:ln>
            <a:noFill/>
          </a:ln>
          <a:effectLst>
            <a:softEdge rad="112500"/>
          </a:effectLst>
        </p:spPr>
      </p:pic>
      <p:pic>
        <p:nvPicPr>
          <p:cNvPr id="16" name="Imagen 15">
            <a:extLst>
              <a:ext uri="{FF2B5EF4-FFF2-40B4-BE49-F238E27FC236}">
                <a16:creationId xmlns:a16="http://schemas.microsoft.com/office/drawing/2014/main" id="{168ECFC0-A552-02B1-633A-0E485D3F439F}"/>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3792068" y="1803683"/>
            <a:ext cx="4521790" cy="2373427"/>
          </a:xfrm>
          <a:prstGeom prst="rect">
            <a:avLst/>
          </a:prstGeom>
          <a:ln>
            <a:noFill/>
          </a:ln>
          <a:effectLst>
            <a:softEdge rad="112500"/>
          </a:effectLst>
        </p:spPr>
      </p:pic>
      <p:pic>
        <p:nvPicPr>
          <p:cNvPr id="24" name="Imagen 23">
            <a:extLst>
              <a:ext uri="{FF2B5EF4-FFF2-40B4-BE49-F238E27FC236}">
                <a16:creationId xmlns:a16="http://schemas.microsoft.com/office/drawing/2014/main" id="{27872472-D8CA-3048-748B-FD9A4FD20D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41047" y="4094344"/>
            <a:ext cx="4308249" cy="2423390"/>
          </a:xfrm>
          <a:prstGeom prst="rect">
            <a:avLst/>
          </a:prstGeom>
          <a:ln>
            <a:noFill/>
          </a:ln>
          <a:effectLst>
            <a:softEdge rad="112500"/>
          </a:effectLst>
        </p:spPr>
      </p:pic>
    </p:spTree>
    <p:extLst>
      <p:ext uri="{BB962C8B-B14F-4D97-AF65-F5344CB8AC3E}">
        <p14:creationId xmlns:p14="http://schemas.microsoft.com/office/powerpoint/2010/main" val="2929762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ACEC5D33-052D-4FBE-B170-D7B1520EF3BF}"/>
              </a:ext>
            </a:extLst>
          </p:cNvPr>
          <p:cNvSpPr txBox="1"/>
          <p:nvPr/>
        </p:nvSpPr>
        <p:spPr>
          <a:xfrm>
            <a:off x="165221" y="1238081"/>
            <a:ext cx="6426648" cy="523220"/>
          </a:xfrm>
          <a:prstGeom prst="rect">
            <a:avLst/>
          </a:prstGeom>
          <a:solidFill>
            <a:schemeClr val="accent5">
              <a:lumMod val="75000"/>
            </a:schemeClr>
          </a:solidFill>
        </p:spPr>
        <p:txBody>
          <a:bodyPr wrap="square" rtlCol="0">
            <a:spAutoFit/>
          </a:bodyPr>
          <a:lstStyle/>
          <a:p>
            <a:r>
              <a:rPr lang="es-ES" sz="2800" b="1" dirty="0">
                <a:solidFill>
                  <a:schemeClr val="bg1"/>
                </a:solidFill>
              </a:rPr>
              <a:t>PARTICIPACIÓN EN DIFERENTES  EVENTOS</a:t>
            </a:r>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1" name="Imagen 20">
            <a:extLst>
              <a:ext uri="{FF2B5EF4-FFF2-40B4-BE49-F238E27FC236}">
                <a16:creationId xmlns:a16="http://schemas.microsoft.com/office/drawing/2014/main" id="{657F20AC-54F4-8FCA-7234-FB5FCAB52C4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192757" y="1922612"/>
            <a:ext cx="3340807" cy="4422380"/>
          </a:xfrm>
          <a:prstGeom prst="rect">
            <a:avLst/>
          </a:prstGeom>
          <a:ln>
            <a:noFill/>
          </a:ln>
          <a:effectLst>
            <a:softEdge rad="112500"/>
          </a:effectLst>
        </p:spPr>
      </p:pic>
      <p:pic>
        <p:nvPicPr>
          <p:cNvPr id="2" name="Imagen 1">
            <a:extLst>
              <a:ext uri="{FF2B5EF4-FFF2-40B4-BE49-F238E27FC236}">
                <a16:creationId xmlns:a16="http://schemas.microsoft.com/office/drawing/2014/main" id="{345503E4-68CB-CCC7-9DA9-7A1D2F804CF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533564" y="1189236"/>
            <a:ext cx="4412538" cy="2877030"/>
          </a:xfrm>
          <a:prstGeom prst="rect">
            <a:avLst/>
          </a:prstGeom>
          <a:ln>
            <a:noFill/>
          </a:ln>
          <a:effectLst>
            <a:softEdge rad="112500"/>
          </a:effectLst>
        </p:spPr>
      </p:pic>
      <p:pic>
        <p:nvPicPr>
          <p:cNvPr id="7" name="Imagen 6">
            <a:extLst>
              <a:ext uri="{FF2B5EF4-FFF2-40B4-BE49-F238E27FC236}">
                <a16:creationId xmlns:a16="http://schemas.microsoft.com/office/drawing/2014/main" id="{270E5032-D1DF-3909-3EF1-9151A6F403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1429" y="1985888"/>
            <a:ext cx="3909252" cy="2931939"/>
          </a:xfrm>
          <a:prstGeom prst="rect">
            <a:avLst/>
          </a:prstGeom>
          <a:ln>
            <a:noFill/>
          </a:ln>
          <a:effectLst>
            <a:softEdge rad="112500"/>
          </a:effectLst>
        </p:spPr>
      </p:pic>
      <p:pic>
        <p:nvPicPr>
          <p:cNvPr id="9" name="Imagen 8">
            <a:extLst>
              <a:ext uri="{FF2B5EF4-FFF2-40B4-BE49-F238E27FC236}">
                <a16:creationId xmlns:a16="http://schemas.microsoft.com/office/drawing/2014/main" id="{30439BD0-B7B3-2B53-0743-741A009CA41E}"/>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563753" y="4066266"/>
            <a:ext cx="4382349" cy="2455817"/>
          </a:xfrm>
          <a:prstGeom prst="rect">
            <a:avLst/>
          </a:prstGeom>
          <a:ln>
            <a:noFill/>
          </a:ln>
          <a:effectLst>
            <a:softEdge rad="112500"/>
          </a:effectLst>
        </p:spPr>
      </p:pic>
    </p:spTree>
    <p:extLst>
      <p:ext uri="{BB962C8B-B14F-4D97-AF65-F5344CB8AC3E}">
        <p14:creationId xmlns:p14="http://schemas.microsoft.com/office/powerpoint/2010/main" val="1662180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dirty="0">
                  <a:solidFill>
                    <a:schemeClr val="bg1"/>
                  </a:solidFill>
                </a:rPr>
                <a:t>PARTICIPACIÓN EN DIFERENTES  EVENTOS</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400" y="31885"/>
            <a:ext cx="1734671" cy="1076089"/>
          </a:xfrm>
          <a:prstGeom prst="rect">
            <a:avLst/>
          </a:prstGeom>
        </p:spPr>
      </p:pic>
      <p:sp>
        <p:nvSpPr>
          <p:cNvPr id="8" name="AutoShape 10">
            <a:extLst>
              <a:ext uri="{FF2B5EF4-FFF2-40B4-BE49-F238E27FC236}">
                <a16:creationId xmlns:a16="http://schemas.microsoft.com/office/drawing/2014/main" id="{31C8B9E2-2BB6-6B4B-4DFE-5F29A4F0CCBF}"/>
              </a:ext>
            </a:extLst>
          </p:cNvPr>
          <p:cNvSpPr>
            <a:spLocks noChangeAspect="1" noChangeArrowheads="1"/>
          </p:cNvSpPr>
          <p:nvPr/>
        </p:nvSpPr>
        <p:spPr bwMode="auto">
          <a:xfrm>
            <a:off x="1036320" y="1228288"/>
            <a:ext cx="3962400" cy="272395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 name="Imagen 9" descr="Un grupo de personas en las gradas&#10;&#10;El contenido generado por IA puede ser incorrecto.">
            <a:extLst>
              <a:ext uri="{FF2B5EF4-FFF2-40B4-BE49-F238E27FC236}">
                <a16:creationId xmlns:a16="http://schemas.microsoft.com/office/drawing/2014/main" id="{E87A5FDA-0EF2-E2AB-0BE5-3DCD1B6062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4140" y="1189236"/>
            <a:ext cx="4946759" cy="4422341"/>
          </a:xfrm>
          <a:prstGeom prst="rect">
            <a:avLst/>
          </a:prstGeom>
        </p:spPr>
      </p:pic>
      <p:sp>
        <p:nvSpPr>
          <p:cNvPr id="2" name="AutoShape 2">
            <a:extLst>
              <a:ext uri="{FF2B5EF4-FFF2-40B4-BE49-F238E27FC236}">
                <a16:creationId xmlns:a16="http://schemas.microsoft.com/office/drawing/2014/main" id="{E2E0C9B1-CAE8-7ABB-E642-AC6F089C428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 name="Imagen 3">
            <a:extLst>
              <a:ext uri="{FF2B5EF4-FFF2-40B4-BE49-F238E27FC236}">
                <a16:creationId xmlns:a16="http://schemas.microsoft.com/office/drawing/2014/main" id="{35D75EB0-21BF-9247-6154-44A087AF96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43600" y="1208067"/>
            <a:ext cx="5474495" cy="4381184"/>
          </a:xfrm>
          <a:prstGeom prst="rect">
            <a:avLst/>
          </a:prstGeom>
        </p:spPr>
      </p:pic>
    </p:spTree>
    <p:extLst>
      <p:ext uri="{BB962C8B-B14F-4D97-AF65-F5344CB8AC3E}">
        <p14:creationId xmlns:p14="http://schemas.microsoft.com/office/powerpoint/2010/main" val="588442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4000" b="1">
                  <a:solidFill>
                    <a:schemeClr val="bg1"/>
                  </a:solidFill>
                </a:rPr>
                <a:t>PARTICIPACIÓN EN DIFERENTES  EVENTOS</a:t>
              </a:r>
              <a:endParaRPr lang="es-ES" sz="4000" b="1" dirty="0">
                <a:solidFill>
                  <a:schemeClr val="bg1"/>
                </a:solidFill>
              </a:endParaRP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8" name="AutoShape 10">
            <a:extLst>
              <a:ext uri="{FF2B5EF4-FFF2-40B4-BE49-F238E27FC236}">
                <a16:creationId xmlns:a16="http://schemas.microsoft.com/office/drawing/2014/main" id="{31C8B9E2-2BB6-6B4B-4DFE-5F29A4F0CCBF}"/>
              </a:ext>
            </a:extLst>
          </p:cNvPr>
          <p:cNvSpPr>
            <a:spLocks noChangeAspect="1" noChangeArrowheads="1"/>
          </p:cNvSpPr>
          <p:nvPr/>
        </p:nvSpPr>
        <p:spPr bwMode="auto">
          <a:xfrm>
            <a:off x="1036320" y="1228288"/>
            <a:ext cx="3962400" cy="272395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2" name="Imagen 1">
            <a:extLst>
              <a:ext uri="{FF2B5EF4-FFF2-40B4-BE49-F238E27FC236}">
                <a16:creationId xmlns:a16="http://schemas.microsoft.com/office/drawing/2014/main" id="{82FEB114-580D-72D9-ED2C-38D896895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9168" y="1170410"/>
            <a:ext cx="4443689" cy="2334459"/>
          </a:xfrm>
          <a:prstGeom prst="rect">
            <a:avLst/>
          </a:prstGeom>
        </p:spPr>
      </p:pic>
      <p:pic>
        <p:nvPicPr>
          <p:cNvPr id="5" name="Imagen 4">
            <a:extLst>
              <a:ext uri="{FF2B5EF4-FFF2-40B4-BE49-F238E27FC236}">
                <a16:creationId xmlns:a16="http://schemas.microsoft.com/office/drawing/2014/main" id="{1B2C7708-0F2B-9CCD-A200-09A08F77BC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4408" y="1238081"/>
            <a:ext cx="5852272" cy="4564518"/>
          </a:xfrm>
          <a:prstGeom prst="rect">
            <a:avLst/>
          </a:prstGeom>
        </p:spPr>
      </p:pic>
      <p:pic>
        <p:nvPicPr>
          <p:cNvPr id="7" name="Imagen 6">
            <a:extLst>
              <a:ext uri="{FF2B5EF4-FFF2-40B4-BE49-F238E27FC236}">
                <a16:creationId xmlns:a16="http://schemas.microsoft.com/office/drawing/2014/main" id="{712E0EC0-4A63-077B-A283-A007EE2B357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9168" y="3617335"/>
            <a:ext cx="4552546" cy="2185264"/>
          </a:xfrm>
          <a:prstGeom prst="rect">
            <a:avLst/>
          </a:prstGeom>
        </p:spPr>
      </p:pic>
    </p:spTree>
    <p:extLst>
      <p:ext uri="{BB962C8B-B14F-4D97-AF65-F5344CB8AC3E}">
        <p14:creationId xmlns:p14="http://schemas.microsoft.com/office/powerpoint/2010/main" val="868885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2522" y="0"/>
            <a:ext cx="2174014" cy="1076770"/>
          </a:xfrm>
          <a:prstGeom prst="rect">
            <a:avLst/>
          </a:prstGeom>
        </p:spPr>
      </p:pic>
      <p:sp>
        <p:nvSpPr>
          <p:cNvPr id="4" name="Rectangle 1">
            <a:extLst>
              <a:ext uri="{FF2B5EF4-FFF2-40B4-BE49-F238E27FC236}">
                <a16:creationId xmlns:a16="http://schemas.microsoft.com/office/drawing/2014/main" id="{5675D63C-FF7C-42C7-A821-CC50998671ED}"/>
              </a:ext>
            </a:extLst>
          </p:cNvPr>
          <p:cNvSpPr>
            <a:spLocks noChangeArrowheads="1"/>
          </p:cNvSpPr>
          <p:nvPr/>
        </p:nvSpPr>
        <p:spPr bwMode="auto">
          <a:xfrm>
            <a:off x="3045536" y="216073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5" name="Rectángulo 4">
            <a:extLst>
              <a:ext uri="{FF2B5EF4-FFF2-40B4-BE49-F238E27FC236}">
                <a16:creationId xmlns:a16="http://schemas.microsoft.com/office/drawing/2014/main" id="{B0FAF260-1BE3-435B-86D3-8FE7528B8AB9}"/>
              </a:ext>
            </a:extLst>
          </p:cNvPr>
          <p:cNvSpPr/>
          <p:nvPr/>
        </p:nvSpPr>
        <p:spPr>
          <a:xfrm>
            <a:off x="1801761" y="2198913"/>
            <a:ext cx="9429184" cy="1754326"/>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latin typeface="Bahnschrift SemiBold" panose="020B0502040204020203" pitchFamily="34" charset="0"/>
              </a:rPr>
              <a:t>COMISIÓN </a:t>
            </a:r>
          </a:p>
          <a:p>
            <a:pPr algn="ctr"/>
            <a:r>
              <a:rPr lang="es-ES" sz="5400" dirty="0">
                <a:ln w="0"/>
                <a:effectLst>
                  <a:outerShdw blurRad="38100" dist="19050" dir="2700000" algn="tl" rotWithShape="0">
                    <a:schemeClr val="dk1">
                      <a:alpha val="40000"/>
                    </a:schemeClr>
                  </a:outerShdw>
                </a:effectLst>
                <a:latin typeface="Bahnschrift SemiBold" panose="020B0502040204020203" pitchFamily="34" charset="0"/>
              </a:rPr>
              <a:t>FISCAIZACIÓN Y URBANISMO </a:t>
            </a:r>
            <a:endParaRPr lang="es-ES" sz="5400"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p:txBody>
      </p:sp>
    </p:spTree>
    <p:extLst>
      <p:ext uri="{BB962C8B-B14F-4D97-AF65-F5344CB8AC3E}">
        <p14:creationId xmlns:p14="http://schemas.microsoft.com/office/powerpoint/2010/main" val="32568264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0" y="334854"/>
            <a:ext cx="12218309" cy="6694453"/>
            <a:chOff x="-12327" y="163547"/>
            <a:chExt cx="12218309" cy="6694453"/>
          </a:xfrm>
        </p:grpSpPr>
        <p:sp>
          <p:nvSpPr>
            <p:cNvPr id="6" name="Rectángulo 5">
              <a:extLst>
                <a:ext uri="{FF2B5EF4-FFF2-40B4-BE49-F238E27FC236}">
                  <a16:creationId xmlns:a16="http://schemas.microsoft.com/office/drawing/2014/main" id="{0878CCC0-EB3C-497E-95E4-8183CBC71B34}"/>
                </a:ext>
              </a:extLst>
            </p:cNvPr>
            <p:cNvSpPr/>
            <p:nvPr/>
          </p:nvSpPr>
          <p:spPr>
            <a:xfrm>
              <a:off x="2170540" y="163547"/>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latin typeface="Times New Roman" panose="02020603050405020304" pitchFamily="18" charset="0"/>
                  <a:cs typeface="Times New Roman" panose="02020603050405020304" pitchFamily="18" charset="0"/>
                </a:rPr>
                <a:t>COMISIÒN DE FISCALIZACIÒN Y URBANISMO</a:t>
              </a:r>
            </a:p>
            <a:p>
              <a:pPr algn="ctr"/>
              <a:r>
                <a:rPr lang="es-ES" sz="3200" b="1" dirty="0">
                  <a:latin typeface="Times New Roman" panose="02020603050405020304" pitchFamily="18" charset="0"/>
                  <a:cs typeface="Times New Roman" panose="02020603050405020304" pitchFamily="18" charset="0"/>
                </a:rPr>
                <a:t>(Mes Enero-Mayo)</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10291" y="-39708"/>
            <a:ext cx="2548691" cy="1550804"/>
          </a:xfrm>
          <a:prstGeom prst="rect">
            <a:avLst/>
          </a:prstGeom>
        </p:spPr>
      </p:pic>
      <p:sp>
        <p:nvSpPr>
          <p:cNvPr id="11" name="Rectángulo 10">
            <a:extLst>
              <a:ext uri="{FF2B5EF4-FFF2-40B4-BE49-F238E27FC236}">
                <a16:creationId xmlns:a16="http://schemas.microsoft.com/office/drawing/2014/main" id="{AB57A442-C246-6A13-B397-BDBE8A3F0BC6}"/>
              </a:ext>
            </a:extLst>
          </p:cNvPr>
          <p:cNvSpPr/>
          <p:nvPr/>
        </p:nvSpPr>
        <p:spPr>
          <a:xfrm>
            <a:off x="480312" y="1728441"/>
            <a:ext cx="5614860" cy="36916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es-EC" sz="2400" dirty="0"/>
              <a:t>Velar el cumplimiento de las normativas legales y técnicas en los procesos de desarrollo urbano, fiscalizar la gestión pública, colaborando activamente con las demás comisiones para el desarrollo eficiente en cada una de sus actividades.</a:t>
            </a:r>
            <a:endParaRPr lang="es-EC" altLang="es-EC" sz="2400" dirty="0">
              <a:solidFill>
                <a:schemeClr val="bg1"/>
              </a:solidFill>
              <a:latin typeface="Times New Roman" panose="02020603050405020304" pitchFamily="18" charset="0"/>
              <a:cs typeface="Times New Roman" panose="02020603050405020304" pitchFamily="18" charset="0"/>
            </a:endParaRPr>
          </a:p>
        </p:txBody>
      </p:sp>
      <p:pic>
        <p:nvPicPr>
          <p:cNvPr id="7" name="Imagen 6">
            <a:extLst>
              <a:ext uri="{FF2B5EF4-FFF2-40B4-BE49-F238E27FC236}">
                <a16:creationId xmlns:a16="http://schemas.microsoft.com/office/drawing/2014/main" id="{47737F30-6490-8BC9-B825-86C01C8BCF64}"/>
              </a:ext>
            </a:extLst>
          </p:cNvPr>
          <p:cNvPicPr>
            <a:picLocks noChangeAspect="1"/>
          </p:cNvPicPr>
          <p:nvPr/>
        </p:nvPicPr>
        <p:blipFill>
          <a:blip r:embed="rId3" cstate="email">
            <a:extLst>
              <a:ext uri="{28A0092B-C50C-407E-A947-70E740481C1C}">
                <a14:useLocalDpi xmlns:a14="http://schemas.microsoft.com/office/drawing/2010/main"/>
              </a:ext>
            </a:extLst>
          </a:blip>
          <a:srcRect t="-1748"/>
          <a:stretch/>
        </p:blipFill>
        <p:spPr>
          <a:xfrm>
            <a:off x="6341806" y="1992115"/>
            <a:ext cx="5101102" cy="3099198"/>
          </a:xfrm>
          <a:prstGeom prst="rect">
            <a:avLst/>
          </a:prstGeom>
        </p:spPr>
      </p:pic>
    </p:spTree>
    <p:extLst>
      <p:ext uri="{BB962C8B-B14F-4D97-AF65-F5344CB8AC3E}">
        <p14:creationId xmlns:p14="http://schemas.microsoft.com/office/powerpoint/2010/main" val="20135623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A3DDA-4AD4-EF9F-1773-E81FF6A07AAB}"/>
            </a:ext>
          </a:extLst>
        </p:cNvPr>
        <p:cNvGrpSpPr/>
        <p:nvPr/>
      </p:nvGrpSpPr>
      <p:grpSpPr>
        <a:xfrm>
          <a:off x="0" y="0"/>
          <a:ext cx="0" cy="0"/>
          <a:chOff x="0" y="0"/>
          <a:chExt cx="0" cy="0"/>
        </a:xfrm>
      </p:grpSpPr>
      <p:grpSp>
        <p:nvGrpSpPr>
          <p:cNvPr id="20" name="Grupo 19">
            <a:extLst>
              <a:ext uri="{FF2B5EF4-FFF2-40B4-BE49-F238E27FC236}">
                <a16:creationId xmlns:a16="http://schemas.microsoft.com/office/drawing/2014/main" id="{72E7769E-55D4-B652-29A9-1B5B59BCDF3B}"/>
              </a:ext>
            </a:extLst>
          </p:cNvPr>
          <p:cNvGrpSpPr/>
          <p:nvPr/>
        </p:nvGrpSpPr>
        <p:grpSpPr>
          <a:xfrm>
            <a:off x="-13155" y="5645484"/>
            <a:ext cx="12218309" cy="1212516"/>
            <a:chOff x="-12327" y="5645484"/>
            <a:chExt cx="12218309" cy="1212516"/>
          </a:xfrm>
        </p:grpSpPr>
        <p:sp>
          <p:nvSpPr>
            <p:cNvPr id="18" name="Forma libre: forma 17">
              <a:extLst>
                <a:ext uri="{FF2B5EF4-FFF2-40B4-BE49-F238E27FC236}">
                  <a16:creationId xmlns:a16="http://schemas.microsoft.com/office/drawing/2014/main" id="{E0EF65ED-4070-340E-3BC8-78208E80C390}"/>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21AFABC9-7356-840C-4D97-1BFC3D9F8D91}"/>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32" name="CuadroTexto 31">
            <a:extLst>
              <a:ext uri="{FF2B5EF4-FFF2-40B4-BE49-F238E27FC236}">
                <a16:creationId xmlns:a16="http://schemas.microsoft.com/office/drawing/2014/main" id="{A1075D58-7F3B-2AF7-3778-7518ECF2D4C8}"/>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E7FF1D7B-3357-F5D2-3C44-5CF4687D0FB9}"/>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1EBAD853-8EE3-B9A2-EDAB-29832227DFD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1832" y="25227"/>
            <a:ext cx="1734671" cy="1076770"/>
          </a:xfrm>
          <a:prstGeom prst="rect">
            <a:avLst/>
          </a:prstGeom>
        </p:spPr>
      </p:pic>
      <p:sp>
        <p:nvSpPr>
          <p:cNvPr id="11" name="Rectángulo 10">
            <a:extLst>
              <a:ext uri="{FF2B5EF4-FFF2-40B4-BE49-F238E27FC236}">
                <a16:creationId xmlns:a16="http://schemas.microsoft.com/office/drawing/2014/main" id="{7E596080-9670-E6FA-DA47-9189D2F1E86C}"/>
              </a:ext>
            </a:extLst>
          </p:cNvPr>
          <p:cNvSpPr/>
          <p:nvPr/>
        </p:nvSpPr>
        <p:spPr>
          <a:xfrm>
            <a:off x="481141" y="1991526"/>
            <a:ext cx="4875720" cy="33805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es-EC" sz="2000" dirty="0"/>
              <a:t>Brindé apoyo en la organización y ejecución de talleres dirigidos a grupos vulnerables, contribuyendo al desarrollo de espacios de aprendizaje, inclusión y fortalecimiento de sus capacidades. </a:t>
            </a:r>
            <a:r>
              <a:rPr lang="es-EC" sz="2000" dirty="0" err="1"/>
              <a:t>Asi</a:t>
            </a:r>
            <a:r>
              <a:rPr lang="es-EC" sz="2000" dirty="0"/>
              <a:t> mismo, mantuve una participación en los distintos programas y actividades desarrollados en eventos, asegurando una presencia comprometida y colaborativa para el adecuado desarrollo de cada iniciativa.</a:t>
            </a:r>
            <a:endParaRPr lang="es-EC" altLang="es-EC" sz="2000" dirty="0">
              <a:solidFill>
                <a:schemeClr val="bg1"/>
              </a:solidFill>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305E881D-F5B6-E4E0-91C7-93AE1E054C85}"/>
              </a:ext>
            </a:extLst>
          </p:cNvPr>
          <p:cNvSpPr/>
          <p:nvPr/>
        </p:nvSpPr>
        <p:spPr>
          <a:xfrm>
            <a:off x="1310963" y="830424"/>
            <a:ext cx="3458818" cy="88298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APOYO EN LAS ACTIVIDADES CON LOS GRUPALES VULNERABLES</a:t>
            </a:r>
            <a:endParaRPr lang="es-EC"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1EA1D2A2-F961-6F69-255D-9B97421B35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02620" y="3681813"/>
            <a:ext cx="3263836" cy="2447877"/>
          </a:xfrm>
          <a:prstGeom prst="rect">
            <a:avLst/>
          </a:prstGeom>
        </p:spPr>
      </p:pic>
      <p:pic>
        <p:nvPicPr>
          <p:cNvPr id="13" name="Imagen 12">
            <a:extLst>
              <a:ext uri="{FF2B5EF4-FFF2-40B4-BE49-F238E27FC236}">
                <a16:creationId xmlns:a16="http://schemas.microsoft.com/office/drawing/2014/main" id="{1D9C04D1-3C88-A4B3-0BE9-F0D45AEB19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01640" y="830424"/>
            <a:ext cx="3263836" cy="2609826"/>
          </a:xfrm>
          <a:prstGeom prst="rect">
            <a:avLst/>
          </a:prstGeom>
        </p:spPr>
      </p:pic>
      <p:pic>
        <p:nvPicPr>
          <p:cNvPr id="15" name="Imagen 14">
            <a:extLst>
              <a:ext uri="{FF2B5EF4-FFF2-40B4-BE49-F238E27FC236}">
                <a16:creationId xmlns:a16="http://schemas.microsoft.com/office/drawing/2014/main" id="{765ABE3D-B2F9-E038-3CA3-F3392CDED604}"/>
              </a:ext>
            </a:extLst>
          </p:cNvPr>
          <p:cNvPicPr>
            <a:picLocks noChangeAspect="1"/>
          </p:cNvPicPr>
          <p:nvPr/>
        </p:nvPicPr>
        <p:blipFill>
          <a:blip r:embed="rId5" cstate="email">
            <a:extLst>
              <a:ext uri="{28A0092B-C50C-407E-A947-70E740481C1C}">
                <a14:useLocalDpi xmlns:a14="http://schemas.microsoft.com/office/drawing/2010/main"/>
              </a:ext>
            </a:extLst>
          </a:blip>
          <a:srcRect l="-14934"/>
          <a:stretch/>
        </p:blipFill>
        <p:spPr>
          <a:xfrm>
            <a:off x="8652283" y="830424"/>
            <a:ext cx="2937737" cy="2693285"/>
          </a:xfrm>
          <a:prstGeom prst="rect">
            <a:avLst/>
          </a:prstGeom>
        </p:spPr>
      </p:pic>
    </p:spTree>
    <p:extLst>
      <p:ext uri="{BB962C8B-B14F-4D97-AF65-F5344CB8AC3E}">
        <p14:creationId xmlns:p14="http://schemas.microsoft.com/office/powerpoint/2010/main" val="38570754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494B6-DEDF-5306-DEFE-906B5E5BCC31}"/>
            </a:ext>
          </a:extLst>
        </p:cNvPr>
        <p:cNvGrpSpPr/>
        <p:nvPr/>
      </p:nvGrpSpPr>
      <p:grpSpPr>
        <a:xfrm>
          <a:off x="0" y="0"/>
          <a:ext cx="0" cy="0"/>
          <a:chOff x="0" y="0"/>
          <a:chExt cx="0" cy="0"/>
        </a:xfrm>
      </p:grpSpPr>
      <p:grpSp>
        <p:nvGrpSpPr>
          <p:cNvPr id="20" name="Grupo 19">
            <a:extLst>
              <a:ext uri="{FF2B5EF4-FFF2-40B4-BE49-F238E27FC236}">
                <a16:creationId xmlns:a16="http://schemas.microsoft.com/office/drawing/2014/main" id="{02C7C1DB-95DB-C2AA-E0EB-9570F12B414D}"/>
              </a:ext>
            </a:extLst>
          </p:cNvPr>
          <p:cNvGrpSpPr/>
          <p:nvPr/>
        </p:nvGrpSpPr>
        <p:grpSpPr>
          <a:xfrm>
            <a:off x="0" y="5645484"/>
            <a:ext cx="12218309" cy="1212516"/>
            <a:chOff x="-12327" y="5645484"/>
            <a:chExt cx="12218309" cy="1212516"/>
          </a:xfrm>
        </p:grpSpPr>
        <p:sp>
          <p:nvSpPr>
            <p:cNvPr id="18" name="Forma libre: forma 17">
              <a:extLst>
                <a:ext uri="{FF2B5EF4-FFF2-40B4-BE49-F238E27FC236}">
                  <a16:creationId xmlns:a16="http://schemas.microsoft.com/office/drawing/2014/main" id="{8874A242-608A-1FE5-C525-4FD3BEFA8794}"/>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CCAC7A85-440E-6D82-8B48-57A9BA327550}"/>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32" name="CuadroTexto 31">
            <a:extLst>
              <a:ext uri="{FF2B5EF4-FFF2-40B4-BE49-F238E27FC236}">
                <a16:creationId xmlns:a16="http://schemas.microsoft.com/office/drawing/2014/main" id="{8C2F2963-B24C-2784-EA5B-0FAC043C6777}"/>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E0716D6F-9ED1-CB04-EDEF-F0CB91294591}"/>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6BFA488F-7978-4EF9-63C0-C356033418F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1832" y="25227"/>
            <a:ext cx="1734671" cy="1076770"/>
          </a:xfrm>
          <a:prstGeom prst="rect">
            <a:avLst/>
          </a:prstGeom>
        </p:spPr>
      </p:pic>
      <p:sp>
        <p:nvSpPr>
          <p:cNvPr id="11" name="Rectángulo 10">
            <a:extLst>
              <a:ext uri="{FF2B5EF4-FFF2-40B4-BE49-F238E27FC236}">
                <a16:creationId xmlns:a16="http://schemas.microsoft.com/office/drawing/2014/main" id="{167B5307-1BEA-D20F-8164-1B65119B7D2A}"/>
              </a:ext>
            </a:extLst>
          </p:cNvPr>
          <p:cNvSpPr/>
          <p:nvPr/>
        </p:nvSpPr>
        <p:spPr>
          <a:xfrm>
            <a:off x="333007" y="1348414"/>
            <a:ext cx="3936585" cy="15481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es-EC" sz="2000" dirty="0"/>
              <a:t>Brindé apoyo en la verificación de los trabajos ejecutados en las vías, realizando un seguimiento directo de las actividades en campo.</a:t>
            </a:r>
            <a:endParaRPr lang="es-EC" altLang="es-EC" sz="2000" dirty="0">
              <a:solidFill>
                <a:schemeClr val="bg1"/>
              </a:solidFill>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1BC81382-C34E-91CD-D9BD-1D47F653CFE1}"/>
              </a:ext>
            </a:extLst>
          </p:cNvPr>
          <p:cNvSpPr/>
          <p:nvPr/>
        </p:nvSpPr>
        <p:spPr>
          <a:xfrm>
            <a:off x="4344898" y="255796"/>
            <a:ext cx="3936585" cy="86618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Times New Roman" panose="02020603050405020304" pitchFamily="18" charset="0"/>
                <a:cs typeface="Times New Roman" panose="02020603050405020304" pitchFamily="18" charset="0"/>
              </a:rPr>
              <a:t>FISCALIZACION DE LOS TRABAJOS CON LA COMISION DE VIALIDAD </a:t>
            </a:r>
            <a:endParaRPr lang="es-EC" b="1" dirty="0">
              <a:solidFill>
                <a:schemeClr val="tx1"/>
              </a:solidFill>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A0B0D6AB-B4FD-3AAD-F3EB-F5DC724DAD6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493131" y="1285432"/>
            <a:ext cx="3286545" cy="1700873"/>
          </a:xfrm>
          <a:prstGeom prst="rect">
            <a:avLst/>
          </a:prstGeom>
        </p:spPr>
      </p:pic>
      <p:sp>
        <p:nvSpPr>
          <p:cNvPr id="10" name="AutoShape 4">
            <a:extLst>
              <a:ext uri="{FF2B5EF4-FFF2-40B4-BE49-F238E27FC236}">
                <a16:creationId xmlns:a16="http://schemas.microsoft.com/office/drawing/2014/main" id="{9BF15CD2-7A40-6220-7488-C66C678801C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Imagen 16">
            <a:extLst>
              <a:ext uri="{FF2B5EF4-FFF2-40B4-BE49-F238E27FC236}">
                <a16:creationId xmlns:a16="http://schemas.microsoft.com/office/drawing/2014/main" id="{58B97CC0-B5FD-1191-EABE-128D990BD7C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977236" y="1285432"/>
            <a:ext cx="3811570" cy="1700873"/>
          </a:xfrm>
          <a:prstGeom prst="rect">
            <a:avLst/>
          </a:prstGeom>
        </p:spPr>
      </p:pic>
      <p:pic>
        <p:nvPicPr>
          <p:cNvPr id="22" name="Imagen 21">
            <a:extLst>
              <a:ext uri="{FF2B5EF4-FFF2-40B4-BE49-F238E27FC236}">
                <a16:creationId xmlns:a16="http://schemas.microsoft.com/office/drawing/2014/main" id="{84262753-34CF-BC44-6753-A17FABD3125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92615" y="3093471"/>
            <a:ext cx="3037683" cy="3344102"/>
          </a:xfrm>
          <a:prstGeom prst="rect">
            <a:avLst/>
          </a:prstGeom>
        </p:spPr>
      </p:pic>
      <p:pic>
        <p:nvPicPr>
          <p:cNvPr id="24" name="Imagen 23">
            <a:extLst>
              <a:ext uri="{FF2B5EF4-FFF2-40B4-BE49-F238E27FC236}">
                <a16:creationId xmlns:a16="http://schemas.microsoft.com/office/drawing/2014/main" id="{2151330F-B468-6BE3-72FF-E4FBD65EFD0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8225466" y="3093471"/>
            <a:ext cx="3173322" cy="3403528"/>
          </a:xfrm>
          <a:prstGeom prst="rect">
            <a:avLst/>
          </a:prstGeom>
        </p:spPr>
      </p:pic>
      <p:pic>
        <p:nvPicPr>
          <p:cNvPr id="26" name="Imagen 25">
            <a:extLst>
              <a:ext uri="{FF2B5EF4-FFF2-40B4-BE49-F238E27FC236}">
                <a16:creationId xmlns:a16="http://schemas.microsoft.com/office/drawing/2014/main" id="{32B449F8-C758-7550-DD84-7B1F7BDD629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3007" y="3093471"/>
            <a:ext cx="4488160" cy="2642550"/>
          </a:xfrm>
          <a:prstGeom prst="rect">
            <a:avLst/>
          </a:prstGeom>
        </p:spPr>
      </p:pic>
    </p:spTree>
    <p:extLst>
      <p:ext uri="{BB962C8B-B14F-4D97-AF65-F5344CB8AC3E}">
        <p14:creationId xmlns:p14="http://schemas.microsoft.com/office/powerpoint/2010/main" val="38803489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8A8B-0AD1-04D5-6ED5-56A3C119257E}"/>
            </a:ext>
          </a:extLst>
        </p:cNvPr>
        <p:cNvGrpSpPr/>
        <p:nvPr/>
      </p:nvGrpSpPr>
      <p:grpSpPr>
        <a:xfrm>
          <a:off x="0" y="0"/>
          <a:ext cx="0" cy="0"/>
          <a:chOff x="0" y="0"/>
          <a:chExt cx="0" cy="0"/>
        </a:xfrm>
      </p:grpSpPr>
      <p:sp>
        <p:nvSpPr>
          <p:cNvPr id="32" name="CuadroTexto 31">
            <a:extLst>
              <a:ext uri="{FF2B5EF4-FFF2-40B4-BE49-F238E27FC236}">
                <a16:creationId xmlns:a16="http://schemas.microsoft.com/office/drawing/2014/main" id="{873E6D9A-B73C-EA85-917A-1F7AA1E4D60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209E39C7-1D84-DEE1-79F2-CCB9FE953AB2}"/>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2024</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81F3E2AB-00A2-B096-61B1-C9A8AE70435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1832" y="25227"/>
            <a:ext cx="1734671" cy="1076770"/>
          </a:xfrm>
          <a:prstGeom prst="rect">
            <a:avLst/>
          </a:prstGeom>
        </p:spPr>
      </p:pic>
      <p:sp>
        <p:nvSpPr>
          <p:cNvPr id="11" name="Rectángulo 10">
            <a:extLst>
              <a:ext uri="{FF2B5EF4-FFF2-40B4-BE49-F238E27FC236}">
                <a16:creationId xmlns:a16="http://schemas.microsoft.com/office/drawing/2014/main" id="{9209827B-5B39-5420-A386-727CF3F875A8}"/>
              </a:ext>
            </a:extLst>
          </p:cNvPr>
          <p:cNvSpPr/>
          <p:nvPr/>
        </p:nvSpPr>
        <p:spPr>
          <a:xfrm>
            <a:off x="321381" y="1715437"/>
            <a:ext cx="3909271" cy="3986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es-EC" sz="2000" dirty="0"/>
              <a:t>Se participo en mingas limpieza de cunetas, y en acciones de limpieza desarrolladas durante la temporada invernal, especialmente en zonas afectadas por deslaves e inundaciones. Estas actividades incluyeron la remoción de escombros, limpieza de vías, así como el apoyo en la recuperación de áreas impactadas, contribuyendo a restablecer las condiciones de seguridad y movilidad para la comunidad.</a:t>
            </a:r>
            <a:endParaRPr lang="es-EC" altLang="es-EC" sz="2000" dirty="0">
              <a:solidFill>
                <a:schemeClr val="bg1"/>
              </a:solidFill>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9CF50967-0FFA-C36D-1F2E-33C153F47B49}"/>
              </a:ext>
            </a:extLst>
          </p:cNvPr>
          <p:cNvSpPr/>
          <p:nvPr/>
        </p:nvSpPr>
        <p:spPr>
          <a:xfrm>
            <a:off x="2491090" y="111576"/>
            <a:ext cx="7787640" cy="146370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800" b="1" dirty="0">
                <a:solidFill>
                  <a:schemeClr val="tx1"/>
                </a:solidFill>
                <a:latin typeface="Times New Roman" panose="02020603050405020304" pitchFamily="18" charset="0"/>
                <a:cs typeface="Times New Roman" panose="02020603050405020304" pitchFamily="18" charset="0"/>
              </a:rPr>
              <a:t>Participación en mingas y acciones de limpieza ante deslaves e inundaciones durante el invierno</a:t>
            </a:r>
          </a:p>
        </p:txBody>
      </p:sp>
      <p:pic>
        <p:nvPicPr>
          <p:cNvPr id="8" name="Imagen 7">
            <a:extLst>
              <a:ext uri="{FF2B5EF4-FFF2-40B4-BE49-F238E27FC236}">
                <a16:creationId xmlns:a16="http://schemas.microsoft.com/office/drawing/2014/main" id="{D726849C-6D79-AD27-2EF2-BA0F06A2226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705163" y="1902248"/>
            <a:ext cx="3091818" cy="2366635"/>
          </a:xfrm>
          <a:prstGeom prst="rect">
            <a:avLst/>
          </a:prstGeom>
        </p:spPr>
      </p:pic>
      <p:pic>
        <p:nvPicPr>
          <p:cNvPr id="10" name="Imagen 9">
            <a:extLst>
              <a:ext uri="{FF2B5EF4-FFF2-40B4-BE49-F238E27FC236}">
                <a16:creationId xmlns:a16="http://schemas.microsoft.com/office/drawing/2014/main" id="{F4D7F523-C83A-C50B-29B0-A7B7707E3010}"/>
              </a:ext>
            </a:extLst>
          </p:cNvPr>
          <p:cNvPicPr>
            <a:picLocks noChangeAspect="1"/>
          </p:cNvPicPr>
          <p:nvPr/>
        </p:nvPicPr>
        <p:blipFill>
          <a:blip r:embed="rId4" cstate="email">
            <a:extLst>
              <a:ext uri="{28A0092B-C50C-407E-A947-70E740481C1C}">
                <a14:useLocalDpi xmlns:a14="http://schemas.microsoft.com/office/drawing/2010/main"/>
              </a:ext>
            </a:extLst>
          </a:blip>
          <a:srcRect t="-3111"/>
          <a:stretch/>
        </p:blipFill>
        <p:spPr>
          <a:xfrm>
            <a:off x="8069061" y="1846470"/>
            <a:ext cx="3091818" cy="2433823"/>
          </a:xfrm>
          <a:prstGeom prst="rect">
            <a:avLst/>
          </a:prstGeom>
        </p:spPr>
      </p:pic>
      <p:pic>
        <p:nvPicPr>
          <p:cNvPr id="26" name="Imagen 25">
            <a:extLst>
              <a:ext uri="{FF2B5EF4-FFF2-40B4-BE49-F238E27FC236}">
                <a16:creationId xmlns:a16="http://schemas.microsoft.com/office/drawing/2014/main" id="{778F9CAE-E345-80E8-9AB2-5F5987A918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8692" y="4380819"/>
            <a:ext cx="3205316" cy="2429967"/>
          </a:xfrm>
          <a:prstGeom prst="rect">
            <a:avLst/>
          </a:prstGeom>
        </p:spPr>
      </p:pic>
      <p:grpSp>
        <p:nvGrpSpPr>
          <p:cNvPr id="4" name="Grupo 3">
            <a:extLst>
              <a:ext uri="{FF2B5EF4-FFF2-40B4-BE49-F238E27FC236}">
                <a16:creationId xmlns:a16="http://schemas.microsoft.com/office/drawing/2014/main" id="{9207A048-75A6-D3AB-6AD1-F2A67E71EFD9}"/>
              </a:ext>
            </a:extLst>
          </p:cNvPr>
          <p:cNvGrpSpPr/>
          <p:nvPr/>
        </p:nvGrpSpPr>
        <p:grpSpPr>
          <a:xfrm>
            <a:off x="0" y="5645484"/>
            <a:ext cx="12218309" cy="1212516"/>
            <a:chOff x="-12327" y="5645484"/>
            <a:chExt cx="12218309" cy="1212516"/>
          </a:xfrm>
        </p:grpSpPr>
        <p:sp>
          <p:nvSpPr>
            <p:cNvPr id="5" name="Forma libre: forma 4">
              <a:extLst>
                <a:ext uri="{FF2B5EF4-FFF2-40B4-BE49-F238E27FC236}">
                  <a16:creationId xmlns:a16="http://schemas.microsoft.com/office/drawing/2014/main" id="{1C5D5DC9-D79D-FE7D-EA61-1524573CF6A4}"/>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orma libre: forma 5">
              <a:extLst>
                <a:ext uri="{FF2B5EF4-FFF2-40B4-BE49-F238E27FC236}">
                  <a16:creationId xmlns:a16="http://schemas.microsoft.com/office/drawing/2014/main" id="{5B57B1CC-3E3F-1E56-54CD-CDD6DE28E3D0}"/>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Tree>
    <p:extLst>
      <p:ext uri="{BB962C8B-B14F-4D97-AF65-F5344CB8AC3E}">
        <p14:creationId xmlns:p14="http://schemas.microsoft.com/office/powerpoint/2010/main" val="34016068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8A8B-0AD1-04D5-6ED5-56A3C119257E}"/>
            </a:ext>
          </a:extLst>
        </p:cNvPr>
        <p:cNvGrpSpPr/>
        <p:nvPr/>
      </p:nvGrpSpPr>
      <p:grpSpPr>
        <a:xfrm>
          <a:off x="0" y="0"/>
          <a:ext cx="0" cy="0"/>
          <a:chOff x="0" y="0"/>
          <a:chExt cx="0" cy="0"/>
        </a:xfrm>
      </p:grpSpPr>
      <p:sp>
        <p:nvSpPr>
          <p:cNvPr id="32" name="CuadroTexto 31">
            <a:extLst>
              <a:ext uri="{FF2B5EF4-FFF2-40B4-BE49-F238E27FC236}">
                <a16:creationId xmlns:a16="http://schemas.microsoft.com/office/drawing/2014/main" id="{873E6D9A-B73C-EA85-917A-1F7AA1E4D60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209E39C7-1D84-DEE1-79F2-CCB9FE953AB2}"/>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2024</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81F3E2AB-00A2-B096-61B1-C9A8AE70435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1832" y="25227"/>
            <a:ext cx="1734671" cy="1076770"/>
          </a:xfrm>
          <a:prstGeom prst="rect">
            <a:avLst/>
          </a:prstGeom>
        </p:spPr>
      </p:pic>
      <p:sp>
        <p:nvSpPr>
          <p:cNvPr id="11" name="Rectángulo 10">
            <a:extLst>
              <a:ext uri="{FF2B5EF4-FFF2-40B4-BE49-F238E27FC236}">
                <a16:creationId xmlns:a16="http://schemas.microsoft.com/office/drawing/2014/main" id="{9209827B-5B39-5420-A386-727CF3F875A8}"/>
              </a:ext>
            </a:extLst>
          </p:cNvPr>
          <p:cNvSpPr/>
          <p:nvPr/>
        </p:nvSpPr>
        <p:spPr>
          <a:xfrm>
            <a:off x="321381" y="1715437"/>
            <a:ext cx="3909271" cy="3986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es-EC" sz="2000" dirty="0"/>
              <a:t>Se participo en mingas limpieza de cunetas, y en acciones de limpieza desarrolladas durante la temporada invernal, especialmente en zonas afectadas por deslaves e inundaciones. Estas actividades incluyeron la remoción de escombros, limpieza de vías, así como el apoyo en la recuperación de áreas impactadas, contribuyendo a restablecer las condiciones de seguridad y movilidad para la comunidad.</a:t>
            </a:r>
            <a:endParaRPr lang="es-EC" altLang="es-EC" sz="2000" dirty="0">
              <a:solidFill>
                <a:schemeClr val="bg1"/>
              </a:solidFill>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9CF50967-0FFA-C36D-1F2E-33C153F47B49}"/>
              </a:ext>
            </a:extLst>
          </p:cNvPr>
          <p:cNvSpPr/>
          <p:nvPr/>
        </p:nvSpPr>
        <p:spPr>
          <a:xfrm>
            <a:off x="2491090" y="111576"/>
            <a:ext cx="7787640" cy="146370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800" b="1" dirty="0">
                <a:solidFill>
                  <a:schemeClr val="tx1"/>
                </a:solidFill>
                <a:latin typeface="Times New Roman" panose="02020603050405020304" pitchFamily="18" charset="0"/>
                <a:cs typeface="Times New Roman" panose="02020603050405020304" pitchFamily="18" charset="0"/>
              </a:rPr>
              <a:t>Participación en mingas y acciones de limpieza ante deslaves e inundaciones durante el invierno</a:t>
            </a:r>
          </a:p>
        </p:txBody>
      </p:sp>
      <p:pic>
        <p:nvPicPr>
          <p:cNvPr id="8" name="Imagen 7">
            <a:extLst>
              <a:ext uri="{FF2B5EF4-FFF2-40B4-BE49-F238E27FC236}">
                <a16:creationId xmlns:a16="http://schemas.microsoft.com/office/drawing/2014/main" id="{D726849C-6D79-AD27-2EF2-BA0F06A2226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705163" y="1902248"/>
            <a:ext cx="3091818" cy="2366635"/>
          </a:xfrm>
          <a:prstGeom prst="rect">
            <a:avLst/>
          </a:prstGeom>
        </p:spPr>
      </p:pic>
      <p:pic>
        <p:nvPicPr>
          <p:cNvPr id="10" name="Imagen 9">
            <a:extLst>
              <a:ext uri="{FF2B5EF4-FFF2-40B4-BE49-F238E27FC236}">
                <a16:creationId xmlns:a16="http://schemas.microsoft.com/office/drawing/2014/main" id="{F4D7F523-C83A-C50B-29B0-A7B7707E3010}"/>
              </a:ext>
            </a:extLst>
          </p:cNvPr>
          <p:cNvPicPr>
            <a:picLocks noChangeAspect="1"/>
          </p:cNvPicPr>
          <p:nvPr/>
        </p:nvPicPr>
        <p:blipFill>
          <a:blip r:embed="rId4" cstate="email">
            <a:extLst>
              <a:ext uri="{28A0092B-C50C-407E-A947-70E740481C1C}">
                <a14:useLocalDpi xmlns:a14="http://schemas.microsoft.com/office/drawing/2010/main"/>
              </a:ext>
            </a:extLst>
          </a:blip>
          <a:srcRect t="-3111"/>
          <a:stretch/>
        </p:blipFill>
        <p:spPr>
          <a:xfrm>
            <a:off x="8069061" y="1846470"/>
            <a:ext cx="3091818" cy="2433823"/>
          </a:xfrm>
          <a:prstGeom prst="rect">
            <a:avLst/>
          </a:prstGeom>
        </p:spPr>
      </p:pic>
      <p:pic>
        <p:nvPicPr>
          <p:cNvPr id="26" name="Imagen 25">
            <a:extLst>
              <a:ext uri="{FF2B5EF4-FFF2-40B4-BE49-F238E27FC236}">
                <a16:creationId xmlns:a16="http://schemas.microsoft.com/office/drawing/2014/main" id="{778F9CAE-E345-80E8-9AB2-5F5987A918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8692" y="4380819"/>
            <a:ext cx="3205316" cy="2429967"/>
          </a:xfrm>
          <a:prstGeom prst="rect">
            <a:avLst/>
          </a:prstGeom>
        </p:spPr>
      </p:pic>
      <p:grpSp>
        <p:nvGrpSpPr>
          <p:cNvPr id="4" name="Grupo 3">
            <a:extLst>
              <a:ext uri="{FF2B5EF4-FFF2-40B4-BE49-F238E27FC236}">
                <a16:creationId xmlns:a16="http://schemas.microsoft.com/office/drawing/2014/main" id="{9207A048-75A6-D3AB-6AD1-F2A67E71EFD9}"/>
              </a:ext>
            </a:extLst>
          </p:cNvPr>
          <p:cNvGrpSpPr/>
          <p:nvPr/>
        </p:nvGrpSpPr>
        <p:grpSpPr>
          <a:xfrm>
            <a:off x="0" y="5645484"/>
            <a:ext cx="12218309" cy="1212516"/>
            <a:chOff x="-12327" y="5645484"/>
            <a:chExt cx="12218309" cy="1212516"/>
          </a:xfrm>
        </p:grpSpPr>
        <p:sp>
          <p:nvSpPr>
            <p:cNvPr id="5" name="Forma libre: forma 4">
              <a:extLst>
                <a:ext uri="{FF2B5EF4-FFF2-40B4-BE49-F238E27FC236}">
                  <a16:creationId xmlns:a16="http://schemas.microsoft.com/office/drawing/2014/main" id="{1C5D5DC9-D79D-FE7D-EA61-1524573CF6A4}"/>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orma libre: forma 5">
              <a:extLst>
                <a:ext uri="{FF2B5EF4-FFF2-40B4-BE49-F238E27FC236}">
                  <a16:creationId xmlns:a16="http://schemas.microsoft.com/office/drawing/2014/main" id="{5B57B1CC-3E3F-1E56-54CD-CDD6DE28E3D0}"/>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Tree>
    <p:extLst>
      <p:ext uri="{BB962C8B-B14F-4D97-AF65-F5344CB8AC3E}">
        <p14:creationId xmlns:p14="http://schemas.microsoft.com/office/powerpoint/2010/main" val="616477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AF3C3E8-9721-2788-3161-AAE4BD54778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1832" y="25227"/>
            <a:ext cx="2463884" cy="1529418"/>
          </a:xfrm>
          <a:prstGeom prst="rect">
            <a:avLst/>
          </a:prstGeom>
        </p:spPr>
      </p:pic>
      <p:pic>
        <p:nvPicPr>
          <p:cNvPr id="3" name="Imagen 2">
            <a:extLst>
              <a:ext uri="{FF2B5EF4-FFF2-40B4-BE49-F238E27FC236}">
                <a16:creationId xmlns:a16="http://schemas.microsoft.com/office/drawing/2014/main" id="{AC5BA4D8-04B6-B4F6-D709-27F124EBB63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195215" y="1386347"/>
            <a:ext cx="3687973" cy="4319121"/>
          </a:xfrm>
          <a:prstGeom prst="rect">
            <a:avLst/>
          </a:prstGeom>
        </p:spPr>
      </p:pic>
      <p:pic>
        <p:nvPicPr>
          <p:cNvPr id="4" name="Imagen 3">
            <a:extLst>
              <a:ext uri="{FF2B5EF4-FFF2-40B4-BE49-F238E27FC236}">
                <a16:creationId xmlns:a16="http://schemas.microsoft.com/office/drawing/2014/main" id="{AD12DD66-467B-B5E4-CC4D-3BBB052C3621}"/>
              </a:ext>
            </a:extLst>
          </p:cNvPr>
          <p:cNvPicPr>
            <a:picLocks noChangeAspect="1"/>
          </p:cNvPicPr>
          <p:nvPr/>
        </p:nvPicPr>
        <p:blipFill>
          <a:blip r:embed="rId4"/>
          <a:stretch>
            <a:fillRect/>
          </a:stretch>
        </p:blipFill>
        <p:spPr>
          <a:xfrm>
            <a:off x="4817224" y="1601206"/>
            <a:ext cx="3234391" cy="4018037"/>
          </a:xfrm>
          <a:prstGeom prst="rect">
            <a:avLst/>
          </a:prstGeom>
        </p:spPr>
      </p:pic>
      <p:pic>
        <p:nvPicPr>
          <p:cNvPr id="5" name="Imagen 4">
            <a:extLst>
              <a:ext uri="{FF2B5EF4-FFF2-40B4-BE49-F238E27FC236}">
                <a16:creationId xmlns:a16="http://schemas.microsoft.com/office/drawing/2014/main" id="{186859A3-FC80-A6F1-0820-0414B677C2D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517806" y="1882545"/>
            <a:ext cx="4155819" cy="3261029"/>
          </a:xfrm>
          <a:prstGeom prst="rect">
            <a:avLst/>
          </a:prstGeom>
        </p:spPr>
      </p:pic>
      <p:grpSp>
        <p:nvGrpSpPr>
          <p:cNvPr id="6" name="Grupo 5">
            <a:extLst>
              <a:ext uri="{FF2B5EF4-FFF2-40B4-BE49-F238E27FC236}">
                <a16:creationId xmlns:a16="http://schemas.microsoft.com/office/drawing/2014/main" id="{4C6E39AA-49DC-4745-34C8-A1E63A207F83}"/>
              </a:ext>
            </a:extLst>
          </p:cNvPr>
          <p:cNvGrpSpPr/>
          <p:nvPr/>
        </p:nvGrpSpPr>
        <p:grpSpPr>
          <a:xfrm>
            <a:off x="0" y="5645484"/>
            <a:ext cx="12218309" cy="1212516"/>
            <a:chOff x="-12327" y="5645484"/>
            <a:chExt cx="12218309" cy="1212516"/>
          </a:xfrm>
        </p:grpSpPr>
        <p:sp>
          <p:nvSpPr>
            <p:cNvPr id="7" name="Forma libre: forma 6">
              <a:extLst>
                <a:ext uri="{FF2B5EF4-FFF2-40B4-BE49-F238E27FC236}">
                  <a16:creationId xmlns:a16="http://schemas.microsoft.com/office/drawing/2014/main" id="{A2583663-B231-7D1B-837B-2B8808CE30A2}"/>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Forma libre: forma 7">
              <a:extLst>
                <a:ext uri="{FF2B5EF4-FFF2-40B4-BE49-F238E27FC236}">
                  <a16:creationId xmlns:a16="http://schemas.microsoft.com/office/drawing/2014/main" id="{6B596ACB-2B40-4CA5-F9F3-74A70BD87968}"/>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9" name="Rectángulo 8">
            <a:extLst>
              <a:ext uri="{FF2B5EF4-FFF2-40B4-BE49-F238E27FC236}">
                <a16:creationId xmlns:a16="http://schemas.microsoft.com/office/drawing/2014/main" id="{219BDBBB-C191-935F-028C-AEC4F0E09A5E}"/>
              </a:ext>
            </a:extLst>
          </p:cNvPr>
          <p:cNvSpPr/>
          <p:nvPr/>
        </p:nvSpPr>
        <p:spPr>
          <a:xfrm>
            <a:off x="2352870" y="716868"/>
            <a:ext cx="4729316" cy="8455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C" b="1" dirty="0">
                <a:latin typeface="Times New Roman" panose="02020603050405020304" pitchFamily="18" charset="0"/>
                <a:cs typeface="Times New Roman" panose="02020603050405020304" pitchFamily="18" charset="0"/>
              </a:rPr>
              <a:t>DEZLAVE EN SAN MARTIN CHICO</a:t>
            </a:r>
            <a:endParaRPr lang="en-US" b="1" dirty="0">
              <a:latin typeface="Times New Roman" panose="02020603050405020304" pitchFamily="18" charset="0"/>
              <a:cs typeface="Times New Roman" panose="02020603050405020304" pitchFamily="18" charset="0"/>
            </a:endParaRPr>
          </a:p>
        </p:txBody>
      </p:sp>
      <p:sp>
        <p:nvSpPr>
          <p:cNvPr id="10" name="Rectángulo 9">
            <a:extLst>
              <a:ext uri="{FF2B5EF4-FFF2-40B4-BE49-F238E27FC236}">
                <a16:creationId xmlns:a16="http://schemas.microsoft.com/office/drawing/2014/main" id="{1CF2F944-5CBE-E748-C00B-B6F1224A1DEE}"/>
              </a:ext>
            </a:extLst>
          </p:cNvPr>
          <p:cNvSpPr/>
          <p:nvPr/>
        </p:nvSpPr>
        <p:spPr>
          <a:xfrm>
            <a:off x="8304246" y="5753755"/>
            <a:ext cx="3578942" cy="7078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C" sz="1600" b="1" dirty="0">
                <a:latin typeface="Times New Roman" panose="02020603050405020304" pitchFamily="18" charset="0"/>
                <a:cs typeface="Times New Roman" panose="02020603050405020304" pitchFamily="18" charset="0"/>
              </a:rPr>
              <a:t>AFECTACIONES POR DESLAVES EN LA VÍA CRISTAL–AGUARONGO</a:t>
            </a:r>
            <a:endParaRPr lang="en-US" sz="1600" b="1" dirty="0">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D2A13A69-E296-DC43-2A2C-CEDC25E56737}"/>
              </a:ext>
            </a:extLst>
          </p:cNvPr>
          <p:cNvSpPr txBox="1"/>
          <p:nvPr/>
        </p:nvSpPr>
        <p:spPr>
          <a:xfrm>
            <a:off x="131832" y="6085850"/>
            <a:ext cx="6229350" cy="461665"/>
          </a:xfrm>
          <a:prstGeom prst="rect">
            <a:avLst/>
          </a:prstGeom>
          <a:noFill/>
        </p:spPr>
        <p:txBody>
          <a:bodyPr wrap="square">
            <a:spAutoFit/>
          </a:bodyPr>
          <a:lstStyle/>
          <a:p>
            <a:r>
              <a:rPr lang="es-ES" sz="2400" dirty="0">
                <a:solidFill>
                  <a:schemeClr val="bg1"/>
                </a:solidFill>
                <a:latin typeface="Britannic Bold" panose="020B0903060703020204" pitchFamily="34" charset="0"/>
              </a:rPr>
              <a:t>2025</a:t>
            </a:r>
            <a:endParaRPr lang="es-EC" sz="2400" dirty="0">
              <a:solidFill>
                <a:schemeClr val="bg1"/>
              </a:solidFill>
              <a:latin typeface="Britannic Bold" panose="020B0903060703020204" pitchFamily="34" charset="0"/>
            </a:endParaRPr>
          </a:p>
        </p:txBody>
      </p:sp>
      <p:sp>
        <p:nvSpPr>
          <p:cNvPr id="14" name="CuadroTexto 13">
            <a:extLst>
              <a:ext uri="{FF2B5EF4-FFF2-40B4-BE49-F238E27FC236}">
                <a16:creationId xmlns:a16="http://schemas.microsoft.com/office/drawing/2014/main" id="{77BBBC73-3D3B-26AA-C1BF-F45B935FC096}"/>
              </a:ext>
            </a:extLst>
          </p:cNvPr>
          <p:cNvSpPr txBox="1"/>
          <p:nvPr/>
        </p:nvSpPr>
        <p:spPr>
          <a:xfrm>
            <a:off x="66675" y="6428252"/>
            <a:ext cx="6229350" cy="400110"/>
          </a:xfrm>
          <a:prstGeom prst="rect">
            <a:avLst/>
          </a:prstGeom>
          <a:noFill/>
        </p:spPr>
        <p:txBody>
          <a:bodyPr wrap="square">
            <a:spAutoFit/>
          </a:bodyPr>
          <a:lstStyle/>
          <a:p>
            <a:r>
              <a:rPr lang="es-ES" sz="2000" b="1" dirty="0">
                <a:solidFill>
                  <a:schemeClr val="bg1"/>
                </a:solidFill>
              </a:rPr>
              <a:t>RENDICIÓN DE CUENTAS</a:t>
            </a:r>
            <a:endParaRPr lang="es-EC" sz="2000" b="1" dirty="0">
              <a:solidFill>
                <a:schemeClr val="bg1"/>
              </a:solidFill>
            </a:endParaRPr>
          </a:p>
        </p:txBody>
      </p:sp>
    </p:spTree>
    <p:extLst>
      <p:ext uri="{BB962C8B-B14F-4D97-AF65-F5344CB8AC3E}">
        <p14:creationId xmlns:p14="http://schemas.microsoft.com/office/powerpoint/2010/main" val="2780588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CB841-0FBA-8512-E6D6-5305EADB679A}"/>
            </a:ext>
          </a:extLst>
        </p:cNvPr>
        <p:cNvGrpSpPr/>
        <p:nvPr/>
      </p:nvGrpSpPr>
      <p:grpSpPr>
        <a:xfrm>
          <a:off x="0" y="0"/>
          <a:ext cx="0" cy="0"/>
          <a:chOff x="0" y="0"/>
          <a:chExt cx="0" cy="0"/>
        </a:xfrm>
      </p:grpSpPr>
      <p:grpSp>
        <p:nvGrpSpPr>
          <p:cNvPr id="20" name="Grupo 19">
            <a:extLst>
              <a:ext uri="{FF2B5EF4-FFF2-40B4-BE49-F238E27FC236}">
                <a16:creationId xmlns:a16="http://schemas.microsoft.com/office/drawing/2014/main" id="{06F103A2-31F6-5E24-97EE-D1E78C10DD2D}"/>
              </a:ext>
            </a:extLst>
          </p:cNvPr>
          <p:cNvGrpSpPr/>
          <p:nvPr/>
        </p:nvGrpSpPr>
        <p:grpSpPr>
          <a:xfrm>
            <a:off x="0" y="5645484"/>
            <a:ext cx="12218309" cy="1212516"/>
            <a:chOff x="-12327" y="5645484"/>
            <a:chExt cx="12218309" cy="1212516"/>
          </a:xfrm>
        </p:grpSpPr>
        <p:sp>
          <p:nvSpPr>
            <p:cNvPr id="18" name="Forma libre: forma 17">
              <a:extLst>
                <a:ext uri="{FF2B5EF4-FFF2-40B4-BE49-F238E27FC236}">
                  <a16:creationId xmlns:a16="http://schemas.microsoft.com/office/drawing/2014/main" id="{0369656C-2C05-A55A-3694-76F9B6EA8A21}"/>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9170BC28-D282-2D9A-A7F2-700AE3304230}"/>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32" name="CuadroTexto 31">
            <a:extLst>
              <a:ext uri="{FF2B5EF4-FFF2-40B4-BE49-F238E27FC236}">
                <a16:creationId xmlns:a16="http://schemas.microsoft.com/office/drawing/2014/main" id="{956060E7-3800-6943-C287-446D79FAB4DD}"/>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14E4B32F-2590-CA2F-B254-DD3248C0183E}"/>
              </a:ext>
            </a:extLst>
          </p:cNvPr>
          <p:cNvSpPr txBox="1"/>
          <p:nvPr/>
        </p:nvSpPr>
        <p:spPr>
          <a:xfrm>
            <a:off x="-15637" y="5848875"/>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6ED5465A-41C8-61FC-A1CD-C7C050D991D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247400" y="59617"/>
            <a:ext cx="1734671" cy="1076770"/>
          </a:xfrm>
          <a:prstGeom prst="rect">
            <a:avLst/>
          </a:prstGeom>
        </p:spPr>
      </p:pic>
      <p:sp>
        <p:nvSpPr>
          <p:cNvPr id="7" name="CuadroTexto 6">
            <a:extLst>
              <a:ext uri="{FF2B5EF4-FFF2-40B4-BE49-F238E27FC236}">
                <a16:creationId xmlns:a16="http://schemas.microsoft.com/office/drawing/2014/main" id="{63C60576-D655-C7B6-300E-2758C9ECA1E9}"/>
              </a:ext>
            </a:extLst>
          </p:cNvPr>
          <p:cNvSpPr txBox="1"/>
          <p:nvPr/>
        </p:nvSpPr>
        <p:spPr>
          <a:xfrm>
            <a:off x="3225025" y="155436"/>
            <a:ext cx="8521146" cy="523220"/>
          </a:xfrm>
          <a:prstGeom prst="rect">
            <a:avLst/>
          </a:prstGeom>
          <a:noFill/>
        </p:spPr>
        <p:txBody>
          <a:bodyPr wrap="square">
            <a:spAutoFit/>
          </a:bodyPr>
          <a:lstStyle/>
          <a:p>
            <a:pPr algn="ctr"/>
            <a:r>
              <a:rPr lang="es-ES" sz="2800" b="1" dirty="0">
                <a:solidFill>
                  <a:schemeClr val="bg1"/>
                </a:solidFill>
                <a:latin typeface="Times New Roman" panose="02020603050405020304" pitchFamily="18" charset="0"/>
                <a:cs typeface="Times New Roman" panose="02020603050405020304" pitchFamily="18" charset="0"/>
              </a:rPr>
              <a:t>COMISIÒN DE FISCAIZACIÒN Y URBANISMO</a:t>
            </a:r>
            <a:endParaRPr lang="es-EC" sz="2800" b="1" dirty="0">
              <a:solidFill>
                <a:schemeClr val="bg1"/>
              </a:solidFill>
              <a:latin typeface="Times New Roman" panose="02020603050405020304" pitchFamily="18" charset="0"/>
              <a:cs typeface="Times New Roman" panose="02020603050405020304" pitchFamily="18" charset="0"/>
            </a:endParaRPr>
          </a:p>
        </p:txBody>
      </p:sp>
      <p:sp>
        <p:nvSpPr>
          <p:cNvPr id="12" name="Rectángulo 11">
            <a:extLst>
              <a:ext uri="{FF2B5EF4-FFF2-40B4-BE49-F238E27FC236}">
                <a16:creationId xmlns:a16="http://schemas.microsoft.com/office/drawing/2014/main" id="{E7049CF7-C06E-01AE-743E-F77B838CBE11}"/>
              </a:ext>
            </a:extLst>
          </p:cNvPr>
          <p:cNvSpPr/>
          <p:nvPr/>
        </p:nvSpPr>
        <p:spPr>
          <a:xfrm>
            <a:off x="3386629" y="678656"/>
            <a:ext cx="6534912" cy="8706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C" sz="2400" b="1" dirty="0">
                <a:latin typeface="Times New Roman" panose="02020603050405020304" pitchFamily="18" charset="0"/>
                <a:cs typeface="Times New Roman" panose="02020603050405020304" pitchFamily="18" charset="0"/>
              </a:rPr>
              <a:t>Participación en Mingas Ambientales limpieza y siembra de plantas junto a la Comisión de Medio Ambiente</a:t>
            </a:r>
            <a:endParaRPr lang="en-US" sz="2400" b="1" dirty="0">
              <a:latin typeface="Times New Roman" panose="02020603050405020304" pitchFamily="18" charset="0"/>
              <a:cs typeface="Times New Roman" panose="02020603050405020304" pitchFamily="18" charset="0"/>
            </a:endParaRPr>
          </a:p>
        </p:txBody>
      </p:sp>
      <p:pic>
        <p:nvPicPr>
          <p:cNvPr id="14" name="Imagen 13">
            <a:extLst>
              <a:ext uri="{FF2B5EF4-FFF2-40B4-BE49-F238E27FC236}">
                <a16:creationId xmlns:a16="http://schemas.microsoft.com/office/drawing/2014/main" id="{B5C97E6D-27F5-07EB-A619-F5AD43DE4C5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401057" y="1788038"/>
            <a:ext cx="2506056" cy="2555349"/>
          </a:xfrm>
          <a:prstGeom prst="rect">
            <a:avLst/>
          </a:prstGeom>
        </p:spPr>
      </p:pic>
      <p:pic>
        <p:nvPicPr>
          <p:cNvPr id="16" name="Imagen 15">
            <a:extLst>
              <a:ext uri="{FF2B5EF4-FFF2-40B4-BE49-F238E27FC236}">
                <a16:creationId xmlns:a16="http://schemas.microsoft.com/office/drawing/2014/main" id="{7FE4D969-19CD-1AB9-D67D-7A3E8DC2818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073836" y="1788038"/>
            <a:ext cx="2275701" cy="2546103"/>
          </a:xfrm>
          <a:prstGeom prst="rect">
            <a:avLst/>
          </a:prstGeom>
        </p:spPr>
      </p:pic>
      <p:pic>
        <p:nvPicPr>
          <p:cNvPr id="22" name="Imagen 21">
            <a:extLst>
              <a:ext uri="{FF2B5EF4-FFF2-40B4-BE49-F238E27FC236}">
                <a16:creationId xmlns:a16="http://schemas.microsoft.com/office/drawing/2014/main" id="{20C9CD64-B33A-B2F5-8679-7F828E23680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64577" y="1788038"/>
            <a:ext cx="3942909" cy="2555349"/>
          </a:xfrm>
          <a:prstGeom prst="rect">
            <a:avLst/>
          </a:prstGeom>
        </p:spPr>
      </p:pic>
      <p:pic>
        <p:nvPicPr>
          <p:cNvPr id="24" name="Imagen 23">
            <a:extLst>
              <a:ext uri="{FF2B5EF4-FFF2-40B4-BE49-F238E27FC236}">
                <a16:creationId xmlns:a16="http://schemas.microsoft.com/office/drawing/2014/main" id="{7FBF0D17-DE2D-8876-C248-1641715FC125}"/>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5763130" y="4455853"/>
            <a:ext cx="3444936" cy="1967271"/>
          </a:xfrm>
          <a:prstGeom prst="rect">
            <a:avLst/>
          </a:prstGeom>
        </p:spPr>
      </p:pic>
    </p:spTree>
    <p:extLst>
      <p:ext uri="{BB962C8B-B14F-4D97-AF65-F5344CB8AC3E}">
        <p14:creationId xmlns:p14="http://schemas.microsoft.com/office/powerpoint/2010/main" val="12442596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6FE85-6D87-33B6-6E4B-6A8C0385667E}"/>
            </a:ext>
          </a:extLst>
        </p:cNvPr>
        <p:cNvGrpSpPr/>
        <p:nvPr/>
      </p:nvGrpSpPr>
      <p:grpSpPr>
        <a:xfrm>
          <a:off x="0" y="0"/>
          <a:ext cx="0" cy="0"/>
          <a:chOff x="0" y="0"/>
          <a:chExt cx="0" cy="0"/>
        </a:xfrm>
      </p:grpSpPr>
      <p:sp>
        <p:nvSpPr>
          <p:cNvPr id="32" name="CuadroTexto 31">
            <a:extLst>
              <a:ext uri="{FF2B5EF4-FFF2-40B4-BE49-F238E27FC236}">
                <a16:creationId xmlns:a16="http://schemas.microsoft.com/office/drawing/2014/main" id="{D88D6AD4-9ADC-609C-E7BD-CE8C63FBA22E}"/>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E898281B-A978-ADFB-0AFA-F6BCF4E389BB}"/>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2024</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C71A0393-CD84-CCF9-0475-0ABB329F3DB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1832" y="25227"/>
            <a:ext cx="1734671" cy="1076770"/>
          </a:xfrm>
          <a:prstGeom prst="rect">
            <a:avLst/>
          </a:prstGeom>
        </p:spPr>
      </p:pic>
      <p:sp>
        <p:nvSpPr>
          <p:cNvPr id="7" name="CuadroTexto 6">
            <a:extLst>
              <a:ext uri="{FF2B5EF4-FFF2-40B4-BE49-F238E27FC236}">
                <a16:creationId xmlns:a16="http://schemas.microsoft.com/office/drawing/2014/main" id="{DEC6050C-D900-00B9-EC29-3986D599B549}"/>
              </a:ext>
            </a:extLst>
          </p:cNvPr>
          <p:cNvSpPr txBox="1"/>
          <p:nvPr/>
        </p:nvSpPr>
        <p:spPr>
          <a:xfrm>
            <a:off x="3225025" y="155436"/>
            <a:ext cx="8494837" cy="954107"/>
          </a:xfrm>
          <a:prstGeom prst="rect">
            <a:avLst/>
          </a:prstGeom>
          <a:noFill/>
        </p:spPr>
        <p:txBody>
          <a:bodyPr wrap="square">
            <a:spAutoFit/>
          </a:bodyPr>
          <a:lstStyle/>
          <a:p>
            <a:pPr algn="ctr"/>
            <a:r>
              <a:rPr lang="es-ES" sz="2800" b="1" dirty="0">
                <a:solidFill>
                  <a:schemeClr val="bg1"/>
                </a:solidFill>
                <a:latin typeface="Times New Roman" panose="02020603050405020304" pitchFamily="18" charset="0"/>
                <a:cs typeface="Times New Roman" panose="02020603050405020304" pitchFamily="18" charset="0"/>
              </a:rPr>
              <a:t>COMISIÒN DE OBRAS PUBLICAS VIALIDAD E INFRAESTRUCTURA</a:t>
            </a:r>
            <a:endParaRPr lang="es-EC" sz="2800" b="1" dirty="0">
              <a:solidFill>
                <a:schemeClr val="bg1"/>
              </a:solidFill>
              <a:latin typeface="Times New Roman" panose="02020603050405020304" pitchFamily="18" charset="0"/>
              <a:cs typeface="Times New Roman" panose="02020603050405020304" pitchFamily="18" charset="0"/>
            </a:endParaRPr>
          </a:p>
        </p:txBody>
      </p:sp>
      <p:sp>
        <p:nvSpPr>
          <p:cNvPr id="4" name="Rectángulo 3">
            <a:extLst>
              <a:ext uri="{FF2B5EF4-FFF2-40B4-BE49-F238E27FC236}">
                <a16:creationId xmlns:a16="http://schemas.microsoft.com/office/drawing/2014/main" id="{6E9E6292-51D0-897F-BBE9-9D2D92E0002D}"/>
              </a:ext>
            </a:extLst>
          </p:cNvPr>
          <p:cNvSpPr/>
          <p:nvPr/>
        </p:nvSpPr>
        <p:spPr>
          <a:xfrm>
            <a:off x="1999990" y="457200"/>
            <a:ext cx="9158789" cy="19140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4000" b="1" dirty="0">
                <a:latin typeface="Times New Roman" panose="02020603050405020304" pitchFamily="18" charset="0"/>
                <a:cs typeface="Times New Roman" panose="02020603050405020304" pitchFamily="18" charset="0"/>
              </a:rPr>
              <a:t>COMISION DE OBRAS PUBLICAS VIALIDAD E INFRAESTRUCTURA</a:t>
            </a:r>
          </a:p>
          <a:p>
            <a:pPr algn="ctr"/>
            <a:r>
              <a:rPr lang="es-EC" sz="2400" b="1" dirty="0">
                <a:latin typeface="Times New Roman" panose="02020603050405020304" pitchFamily="18" charset="0"/>
                <a:cs typeface="Times New Roman" panose="02020603050405020304" pitchFamily="18" charset="0"/>
              </a:rPr>
              <a:t>(Mayo-Diciembre)</a:t>
            </a:r>
            <a:endParaRPr lang="en-US" sz="2400" b="1" dirty="0">
              <a:latin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F3101463-A170-A9C3-8EA6-16121370C2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42339" y="2495227"/>
            <a:ext cx="5116440" cy="2874646"/>
          </a:xfrm>
          <a:prstGeom prst="rect">
            <a:avLst/>
          </a:prstGeom>
        </p:spPr>
      </p:pic>
      <p:sp>
        <p:nvSpPr>
          <p:cNvPr id="9" name="Rectángulo 8">
            <a:extLst>
              <a:ext uri="{FF2B5EF4-FFF2-40B4-BE49-F238E27FC236}">
                <a16:creationId xmlns:a16="http://schemas.microsoft.com/office/drawing/2014/main" id="{75C6EE66-E653-46AB-7223-E86FFE394351}"/>
              </a:ext>
            </a:extLst>
          </p:cNvPr>
          <p:cNvSpPr/>
          <p:nvPr/>
        </p:nvSpPr>
        <p:spPr>
          <a:xfrm>
            <a:off x="635430" y="2564969"/>
            <a:ext cx="5253925" cy="2804904"/>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just"/>
            <a:r>
              <a:rPr lang="es-EC" dirty="0">
                <a:solidFill>
                  <a:schemeClr val="bg1"/>
                </a:solidFill>
              </a:rPr>
              <a:t>La Comisión de Obras Públicas e Infraestructura del GAD Parroquial San Gerardo es la instancia encargada de planificar, coordinar, supervisar y dar seguimiento a los proyectos y actividades relacionadas con el desarrollo de la infraestructura en la parroquia. Su labor se orienta a garantizar que las obras públicas, como la construcción y mantenimiento de vías, espacios comunitarios, y demás servicios, se ejecuten conforme a las normativas legales, técnicas.</a:t>
            </a:r>
            <a:endParaRPr lang="en-US" dirty="0">
              <a:solidFill>
                <a:schemeClr val="bg1"/>
              </a:solidFill>
            </a:endParaRPr>
          </a:p>
        </p:txBody>
      </p:sp>
      <p:sp>
        <p:nvSpPr>
          <p:cNvPr id="10" name="Forma libre: forma 9">
            <a:extLst>
              <a:ext uri="{FF2B5EF4-FFF2-40B4-BE49-F238E27FC236}">
                <a16:creationId xmlns:a16="http://schemas.microsoft.com/office/drawing/2014/main" id="{D1F6BBE8-70E5-7462-6B64-3C7CEC0F336C}"/>
              </a:ext>
            </a:extLst>
          </p:cNvPr>
          <p:cNvSpPr/>
          <p:nvPr/>
        </p:nvSpPr>
        <p:spPr>
          <a:xfrm>
            <a:off x="0" y="5811225"/>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800" dirty="0">
                <a:solidFill>
                  <a:schemeClr val="bg1"/>
                </a:solidFill>
                <a:latin typeface="Britannic Bold" panose="020B0903060703020204" pitchFamily="34" charset="0"/>
              </a:rPr>
              <a:t>  </a:t>
            </a:r>
            <a:r>
              <a:rPr lang="es-ES" sz="2800" dirty="0">
                <a:solidFill>
                  <a:schemeClr val="bg1"/>
                </a:solidFill>
                <a:latin typeface="Britannic Bold" panose="020B0903060703020204" pitchFamily="34" charset="0"/>
              </a:rPr>
              <a:t>2025</a:t>
            </a:r>
            <a:endParaRPr lang="es-EC" sz="2800" dirty="0">
              <a:solidFill>
                <a:schemeClr val="bg1"/>
              </a:solidFill>
              <a:latin typeface="Britannic Bold" panose="020B0903060703020204" pitchFamily="34" charset="0"/>
            </a:endParaRPr>
          </a:p>
        </p:txBody>
      </p:sp>
      <p:sp>
        <p:nvSpPr>
          <p:cNvPr id="11" name="CuadroTexto 10">
            <a:extLst>
              <a:ext uri="{FF2B5EF4-FFF2-40B4-BE49-F238E27FC236}">
                <a16:creationId xmlns:a16="http://schemas.microsoft.com/office/drawing/2014/main" id="{75ADF1C9-EAB4-46CB-C4E3-2A81AB234655}"/>
              </a:ext>
            </a:extLst>
          </p:cNvPr>
          <p:cNvSpPr txBox="1"/>
          <p:nvPr/>
        </p:nvSpPr>
        <p:spPr>
          <a:xfrm>
            <a:off x="-13982" y="6401228"/>
            <a:ext cx="4177860" cy="523220"/>
          </a:xfrm>
          <a:prstGeom prst="rect">
            <a:avLst/>
          </a:prstGeom>
          <a:noFill/>
        </p:spPr>
        <p:txBody>
          <a:bodyPr wrap="square" rtlCol="0">
            <a:spAutoFit/>
          </a:bodyPr>
          <a:lstStyle/>
          <a:p>
            <a:r>
              <a:rPr lang="es-ES" sz="2800" b="1" dirty="0">
                <a:solidFill>
                  <a:schemeClr val="bg1"/>
                </a:solidFill>
              </a:rPr>
              <a:t>RENDICIÓN DE CUENTAS</a:t>
            </a:r>
            <a:endParaRPr lang="es-EC" sz="2800" b="1" dirty="0">
              <a:solidFill>
                <a:schemeClr val="bg1"/>
              </a:solidFill>
            </a:endParaRPr>
          </a:p>
        </p:txBody>
      </p:sp>
    </p:spTree>
    <p:extLst>
      <p:ext uri="{BB962C8B-B14F-4D97-AF65-F5344CB8AC3E}">
        <p14:creationId xmlns:p14="http://schemas.microsoft.com/office/powerpoint/2010/main" val="31116948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CC3D6E1-C8E3-750A-854D-663A41FA098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1832" y="25227"/>
            <a:ext cx="1734671" cy="1076770"/>
          </a:xfrm>
          <a:prstGeom prst="rect">
            <a:avLst/>
          </a:prstGeom>
        </p:spPr>
      </p:pic>
      <p:sp>
        <p:nvSpPr>
          <p:cNvPr id="5" name="Rectángulo 4">
            <a:extLst>
              <a:ext uri="{FF2B5EF4-FFF2-40B4-BE49-F238E27FC236}">
                <a16:creationId xmlns:a16="http://schemas.microsoft.com/office/drawing/2014/main" id="{B618F3B2-8F72-4E66-F3BD-7A5D6A4009CC}"/>
              </a:ext>
            </a:extLst>
          </p:cNvPr>
          <p:cNvSpPr/>
          <p:nvPr/>
        </p:nvSpPr>
        <p:spPr>
          <a:xfrm>
            <a:off x="1937536" y="197995"/>
            <a:ext cx="9416263" cy="9686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800" b="1" dirty="0">
                <a:latin typeface="Times New Roman" panose="02020603050405020304" pitchFamily="18" charset="0"/>
                <a:cs typeface="Times New Roman" panose="02020603050405020304" pitchFamily="18" charset="0"/>
              </a:rPr>
              <a:t>COMISION DE OBRAS PUBLICAS VIALIDAD E INFRAESTRUCTURA</a:t>
            </a:r>
          </a:p>
        </p:txBody>
      </p:sp>
      <p:sp>
        <p:nvSpPr>
          <p:cNvPr id="6" name="Rectángulo 5">
            <a:extLst>
              <a:ext uri="{FF2B5EF4-FFF2-40B4-BE49-F238E27FC236}">
                <a16:creationId xmlns:a16="http://schemas.microsoft.com/office/drawing/2014/main" id="{50ED9C1C-DA10-F271-C2B6-62D6A71B2D0F}"/>
              </a:ext>
            </a:extLst>
          </p:cNvPr>
          <p:cNvSpPr/>
          <p:nvPr/>
        </p:nvSpPr>
        <p:spPr>
          <a:xfrm>
            <a:off x="845950" y="1871420"/>
            <a:ext cx="4198748" cy="3630478"/>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just"/>
            <a:r>
              <a:rPr lang="es-EC" dirty="0">
                <a:solidFill>
                  <a:schemeClr val="bg1"/>
                </a:solidFill>
              </a:rPr>
              <a:t>Cuidado y mantenimiento de los espacios públicos de la parroquia. Se observa la participación en jornadas de limpieza, adecentamiento y conservación de áreas comunes, reflejando el compromiso institucional por preservar entornos seguros, ordenados y funcionales para la parroquia. Estas acciones forman parte de la responsabilidad de velar no solo por la ejecución de obras, sino también por el buen estado y uso adecuado de los espacios parroquiales.</a:t>
            </a:r>
            <a:endParaRPr lang="en-US" dirty="0">
              <a:solidFill>
                <a:schemeClr val="bg1"/>
              </a:solidFill>
            </a:endParaRPr>
          </a:p>
        </p:txBody>
      </p:sp>
      <p:pic>
        <p:nvPicPr>
          <p:cNvPr id="9" name="Imagen 8">
            <a:extLst>
              <a:ext uri="{FF2B5EF4-FFF2-40B4-BE49-F238E27FC236}">
                <a16:creationId xmlns:a16="http://schemas.microsoft.com/office/drawing/2014/main" id="{8FAD028D-7311-84B8-260E-21A9962D0CB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224925" y="1871420"/>
            <a:ext cx="2593970" cy="3483244"/>
          </a:xfrm>
          <a:prstGeom prst="rect">
            <a:avLst/>
          </a:prstGeom>
        </p:spPr>
      </p:pic>
      <p:pic>
        <p:nvPicPr>
          <p:cNvPr id="14" name="Imagen 13">
            <a:extLst>
              <a:ext uri="{FF2B5EF4-FFF2-40B4-BE49-F238E27FC236}">
                <a16:creationId xmlns:a16="http://schemas.microsoft.com/office/drawing/2014/main" id="{462ABCF8-72A8-37E4-3A41-03AA9A978E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06132" y="2044705"/>
            <a:ext cx="4019379" cy="3014534"/>
          </a:xfrm>
          <a:prstGeom prst="rect">
            <a:avLst/>
          </a:prstGeom>
        </p:spPr>
      </p:pic>
      <p:sp>
        <p:nvSpPr>
          <p:cNvPr id="13" name="CuadroTexto 12">
            <a:extLst>
              <a:ext uri="{FF2B5EF4-FFF2-40B4-BE49-F238E27FC236}">
                <a16:creationId xmlns:a16="http://schemas.microsoft.com/office/drawing/2014/main" id="{06BD7A33-30DC-2716-009C-A6102DBF4C51}"/>
              </a:ext>
            </a:extLst>
          </p:cNvPr>
          <p:cNvSpPr txBox="1"/>
          <p:nvPr/>
        </p:nvSpPr>
        <p:spPr>
          <a:xfrm>
            <a:off x="2992755" y="3305294"/>
            <a:ext cx="6229350" cy="369332"/>
          </a:xfrm>
          <a:prstGeom prst="rect">
            <a:avLst/>
          </a:prstGeom>
          <a:noFill/>
        </p:spPr>
        <p:txBody>
          <a:bodyPr wrap="square">
            <a:spAutoFit/>
          </a:bodyPr>
          <a:lstStyle/>
          <a:p>
            <a:r>
              <a:rPr lang="es-ES" sz="1800" dirty="0">
                <a:solidFill>
                  <a:schemeClr val="bg1"/>
                </a:solidFill>
                <a:latin typeface="Britannic Bold" panose="020B0903060703020204" pitchFamily="34" charset="0"/>
              </a:rPr>
              <a:t>2025</a:t>
            </a:r>
            <a:endParaRPr lang="es-EC" sz="1800" dirty="0">
              <a:solidFill>
                <a:schemeClr val="bg1"/>
              </a:solidFill>
              <a:latin typeface="Britannic Bold" panose="020B0903060703020204" pitchFamily="34" charset="0"/>
            </a:endParaRPr>
          </a:p>
        </p:txBody>
      </p:sp>
      <p:sp>
        <p:nvSpPr>
          <p:cNvPr id="15" name="Forma libre: forma 14">
            <a:extLst>
              <a:ext uri="{FF2B5EF4-FFF2-40B4-BE49-F238E27FC236}">
                <a16:creationId xmlns:a16="http://schemas.microsoft.com/office/drawing/2014/main" id="{A9E160A1-9CBD-F208-16F7-F93C5EE73CEF}"/>
              </a:ext>
            </a:extLst>
          </p:cNvPr>
          <p:cNvSpPr/>
          <p:nvPr/>
        </p:nvSpPr>
        <p:spPr>
          <a:xfrm>
            <a:off x="0" y="5811225"/>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800" dirty="0">
                <a:solidFill>
                  <a:schemeClr val="bg1"/>
                </a:solidFill>
                <a:latin typeface="Britannic Bold" panose="020B0903060703020204" pitchFamily="34" charset="0"/>
              </a:rPr>
              <a:t>  </a:t>
            </a:r>
            <a:r>
              <a:rPr lang="es-ES" sz="2800" dirty="0">
                <a:solidFill>
                  <a:schemeClr val="bg1"/>
                </a:solidFill>
                <a:latin typeface="Britannic Bold" panose="020B0903060703020204" pitchFamily="34" charset="0"/>
              </a:rPr>
              <a:t>2025</a:t>
            </a:r>
            <a:endParaRPr lang="es-EC" sz="2800" dirty="0">
              <a:solidFill>
                <a:schemeClr val="bg1"/>
              </a:solidFill>
              <a:latin typeface="Britannic Bold" panose="020B0903060703020204" pitchFamily="34" charset="0"/>
            </a:endParaRPr>
          </a:p>
        </p:txBody>
      </p:sp>
      <p:sp>
        <p:nvSpPr>
          <p:cNvPr id="17" name="CuadroTexto 16">
            <a:extLst>
              <a:ext uri="{FF2B5EF4-FFF2-40B4-BE49-F238E27FC236}">
                <a16:creationId xmlns:a16="http://schemas.microsoft.com/office/drawing/2014/main" id="{23952794-57EE-6842-D99F-786C7ADFC921}"/>
              </a:ext>
            </a:extLst>
          </p:cNvPr>
          <p:cNvSpPr txBox="1"/>
          <p:nvPr/>
        </p:nvSpPr>
        <p:spPr>
          <a:xfrm>
            <a:off x="0" y="6551200"/>
            <a:ext cx="6107430" cy="369332"/>
          </a:xfrm>
          <a:prstGeom prst="rect">
            <a:avLst/>
          </a:prstGeom>
          <a:noFill/>
        </p:spPr>
        <p:txBody>
          <a:bodyPr wrap="square">
            <a:spAutoFit/>
          </a:bodyPr>
          <a:lstStyle/>
          <a:p>
            <a:r>
              <a:rPr lang="es-ES" sz="1800" b="1" dirty="0">
                <a:solidFill>
                  <a:schemeClr val="bg1"/>
                </a:solidFill>
              </a:rPr>
              <a:t>RENDICIÓN DE CUENTAS</a:t>
            </a:r>
            <a:endParaRPr lang="es-EC" sz="1800" b="1" dirty="0">
              <a:solidFill>
                <a:schemeClr val="bg1"/>
              </a:solidFill>
            </a:endParaRPr>
          </a:p>
        </p:txBody>
      </p:sp>
    </p:spTree>
    <p:extLst>
      <p:ext uri="{BB962C8B-B14F-4D97-AF65-F5344CB8AC3E}">
        <p14:creationId xmlns:p14="http://schemas.microsoft.com/office/powerpoint/2010/main" val="35119329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377A90A-4591-436A-458D-A0ACAE05E43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13018" y="265451"/>
            <a:ext cx="1734671" cy="1076770"/>
          </a:xfrm>
          <a:prstGeom prst="rect">
            <a:avLst/>
          </a:prstGeom>
        </p:spPr>
      </p:pic>
      <p:sp>
        <p:nvSpPr>
          <p:cNvPr id="4" name="Rectángulo 3">
            <a:extLst>
              <a:ext uri="{FF2B5EF4-FFF2-40B4-BE49-F238E27FC236}">
                <a16:creationId xmlns:a16="http://schemas.microsoft.com/office/drawing/2014/main" id="{EA988F1B-82BE-FF9D-FA4D-8B87FB7CF494}"/>
              </a:ext>
            </a:extLst>
          </p:cNvPr>
          <p:cNvSpPr/>
          <p:nvPr/>
        </p:nvSpPr>
        <p:spPr>
          <a:xfrm>
            <a:off x="2286000" y="356461"/>
            <a:ext cx="8919275" cy="10767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800" b="1" dirty="0">
                <a:latin typeface="Times New Roman" panose="02020603050405020304" pitchFamily="18" charset="0"/>
                <a:cs typeface="Times New Roman" panose="02020603050405020304" pitchFamily="18" charset="0"/>
              </a:rPr>
              <a:t>COMISION DE OBRAS PUBLICAS VIALIDAD E INFRAESTRUCTURA</a:t>
            </a:r>
          </a:p>
        </p:txBody>
      </p:sp>
      <p:pic>
        <p:nvPicPr>
          <p:cNvPr id="6" name="Imagen 5">
            <a:extLst>
              <a:ext uri="{FF2B5EF4-FFF2-40B4-BE49-F238E27FC236}">
                <a16:creationId xmlns:a16="http://schemas.microsoft.com/office/drawing/2014/main" id="{5C5683C7-08B4-7FE6-AF73-324E02DB20C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17773" y="4337792"/>
            <a:ext cx="5263834" cy="2402925"/>
          </a:xfrm>
          <a:prstGeom prst="rect">
            <a:avLst/>
          </a:prstGeom>
        </p:spPr>
      </p:pic>
      <p:pic>
        <p:nvPicPr>
          <p:cNvPr id="8" name="Imagen 7">
            <a:extLst>
              <a:ext uri="{FF2B5EF4-FFF2-40B4-BE49-F238E27FC236}">
                <a16:creationId xmlns:a16="http://schemas.microsoft.com/office/drawing/2014/main" id="{D891111D-93E1-FD96-B06C-8BEF1688D5F2}"/>
              </a:ext>
            </a:extLst>
          </p:cNvPr>
          <p:cNvPicPr>
            <a:picLocks noChangeAspect="1"/>
          </p:cNvPicPr>
          <p:nvPr/>
        </p:nvPicPr>
        <p:blipFill>
          <a:blip r:embed="rId4" cstate="email">
            <a:extLst>
              <a:ext uri="{28A0092B-C50C-407E-A947-70E740481C1C}">
                <a14:useLocalDpi xmlns:a14="http://schemas.microsoft.com/office/drawing/2010/main"/>
              </a:ext>
            </a:extLst>
          </a:blip>
          <a:srcRect r="-1599"/>
          <a:stretch/>
        </p:blipFill>
        <p:spPr>
          <a:xfrm>
            <a:off x="617773" y="1556173"/>
            <a:ext cx="5372321" cy="2713610"/>
          </a:xfrm>
          <a:prstGeom prst="rect">
            <a:avLst/>
          </a:prstGeom>
        </p:spPr>
      </p:pic>
      <p:pic>
        <p:nvPicPr>
          <p:cNvPr id="10" name="Imagen 9">
            <a:extLst>
              <a:ext uri="{FF2B5EF4-FFF2-40B4-BE49-F238E27FC236}">
                <a16:creationId xmlns:a16="http://schemas.microsoft.com/office/drawing/2014/main" id="{7E704F86-FE4B-485C-F65A-829A11DFCBEC}"/>
              </a:ext>
            </a:extLst>
          </p:cNvPr>
          <p:cNvPicPr>
            <a:picLocks noChangeAspect="1"/>
          </p:cNvPicPr>
          <p:nvPr/>
        </p:nvPicPr>
        <p:blipFill>
          <a:blip r:embed="rId5" cstate="email">
            <a:extLst>
              <a:ext uri="{28A0092B-C50C-407E-A947-70E740481C1C}">
                <a14:useLocalDpi xmlns:a14="http://schemas.microsoft.com/office/drawing/2010/main"/>
              </a:ext>
            </a:extLst>
          </a:blip>
          <a:srcRect l="-3107" t="-5549"/>
          <a:stretch/>
        </p:blipFill>
        <p:spPr>
          <a:xfrm>
            <a:off x="6096000" y="1263112"/>
            <a:ext cx="5143500" cy="5416658"/>
          </a:xfrm>
          <a:prstGeom prst="rect">
            <a:avLst/>
          </a:prstGeom>
        </p:spPr>
      </p:pic>
      <p:grpSp>
        <p:nvGrpSpPr>
          <p:cNvPr id="11" name="Grupo 10">
            <a:extLst>
              <a:ext uri="{FF2B5EF4-FFF2-40B4-BE49-F238E27FC236}">
                <a16:creationId xmlns:a16="http://schemas.microsoft.com/office/drawing/2014/main" id="{D631E958-3E58-8E93-8D1A-6FED2F608170}"/>
              </a:ext>
            </a:extLst>
          </p:cNvPr>
          <p:cNvGrpSpPr/>
          <p:nvPr/>
        </p:nvGrpSpPr>
        <p:grpSpPr>
          <a:xfrm>
            <a:off x="0" y="5645484"/>
            <a:ext cx="12218309" cy="1212516"/>
            <a:chOff x="-12327" y="5645484"/>
            <a:chExt cx="12218309" cy="1212516"/>
          </a:xfrm>
        </p:grpSpPr>
        <p:sp>
          <p:nvSpPr>
            <p:cNvPr id="12" name="Forma libre: forma 11">
              <a:extLst>
                <a:ext uri="{FF2B5EF4-FFF2-40B4-BE49-F238E27FC236}">
                  <a16:creationId xmlns:a16="http://schemas.microsoft.com/office/drawing/2014/main" id="{FCBF165F-1D96-610E-0844-0F9B2ED492D3}"/>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Forma libre: forma 12">
              <a:extLst>
                <a:ext uri="{FF2B5EF4-FFF2-40B4-BE49-F238E27FC236}">
                  <a16:creationId xmlns:a16="http://schemas.microsoft.com/office/drawing/2014/main" id="{3B0155E5-B47E-8495-A3C8-7DC862AEBDD6}"/>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5" name="CuadroTexto 4">
            <a:extLst>
              <a:ext uri="{FF2B5EF4-FFF2-40B4-BE49-F238E27FC236}">
                <a16:creationId xmlns:a16="http://schemas.microsoft.com/office/drawing/2014/main" id="{4232CB1B-ACD5-AC1E-F98C-4542B704B721}"/>
              </a:ext>
            </a:extLst>
          </p:cNvPr>
          <p:cNvSpPr txBox="1"/>
          <p:nvPr/>
        </p:nvSpPr>
        <p:spPr>
          <a:xfrm>
            <a:off x="-1655" y="6456334"/>
            <a:ext cx="2737485" cy="369332"/>
          </a:xfrm>
          <a:prstGeom prst="rect">
            <a:avLst/>
          </a:prstGeom>
          <a:noFill/>
        </p:spPr>
        <p:txBody>
          <a:bodyPr wrap="square">
            <a:spAutoFit/>
          </a:bodyPr>
          <a:lstStyle/>
          <a:p>
            <a:r>
              <a:rPr lang="es-ES" sz="1800" b="1" dirty="0">
                <a:solidFill>
                  <a:schemeClr val="bg1"/>
                </a:solidFill>
              </a:rPr>
              <a:t>RENDICIÓN DE CUENTAS</a:t>
            </a:r>
            <a:endParaRPr lang="es-EC" sz="1800" b="1" dirty="0">
              <a:solidFill>
                <a:schemeClr val="bg1"/>
              </a:solidFill>
            </a:endParaRPr>
          </a:p>
        </p:txBody>
      </p:sp>
      <p:sp>
        <p:nvSpPr>
          <p:cNvPr id="9" name="CuadroTexto 8">
            <a:extLst>
              <a:ext uri="{FF2B5EF4-FFF2-40B4-BE49-F238E27FC236}">
                <a16:creationId xmlns:a16="http://schemas.microsoft.com/office/drawing/2014/main" id="{19D1B4EC-8C23-160B-7B49-EF0846CD537B}"/>
              </a:ext>
            </a:extLst>
          </p:cNvPr>
          <p:cNvSpPr txBox="1"/>
          <p:nvPr/>
        </p:nvSpPr>
        <p:spPr>
          <a:xfrm>
            <a:off x="-3310" y="6123309"/>
            <a:ext cx="1047250" cy="400110"/>
          </a:xfrm>
          <a:prstGeom prst="rect">
            <a:avLst/>
          </a:prstGeom>
          <a:noFill/>
        </p:spPr>
        <p:txBody>
          <a:bodyPr wrap="square">
            <a:spAutoFit/>
          </a:bodyPr>
          <a:lstStyle/>
          <a:p>
            <a:r>
              <a:rPr lang="es-ES" sz="2000" dirty="0">
                <a:solidFill>
                  <a:schemeClr val="bg1"/>
                </a:solidFill>
                <a:latin typeface="Britannic Bold" panose="020B0903060703020204" pitchFamily="34" charset="0"/>
              </a:rPr>
              <a:t>2025</a:t>
            </a:r>
            <a:endParaRPr lang="en-US" sz="2000" dirty="0"/>
          </a:p>
        </p:txBody>
      </p:sp>
    </p:spTree>
    <p:extLst>
      <p:ext uri="{BB962C8B-B14F-4D97-AF65-F5344CB8AC3E}">
        <p14:creationId xmlns:p14="http://schemas.microsoft.com/office/powerpoint/2010/main" val="27286560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2E208B6-6EFA-9E74-706F-220C94EE370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13018" y="265451"/>
            <a:ext cx="1734671" cy="1076770"/>
          </a:xfrm>
          <a:prstGeom prst="rect">
            <a:avLst/>
          </a:prstGeom>
        </p:spPr>
      </p:pic>
      <p:sp>
        <p:nvSpPr>
          <p:cNvPr id="3" name="Rectángulo 2">
            <a:extLst>
              <a:ext uri="{FF2B5EF4-FFF2-40B4-BE49-F238E27FC236}">
                <a16:creationId xmlns:a16="http://schemas.microsoft.com/office/drawing/2014/main" id="{3AA9A62E-2B43-EEA1-3DA0-618BE8B8F78B}"/>
              </a:ext>
            </a:extLst>
          </p:cNvPr>
          <p:cNvSpPr/>
          <p:nvPr/>
        </p:nvSpPr>
        <p:spPr>
          <a:xfrm>
            <a:off x="2447689" y="364210"/>
            <a:ext cx="9238033" cy="9780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800" b="1" dirty="0">
                <a:latin typeface="Times New Roman" panose="02020603050405020304" pitchFamily="18" charset="0"/>
                <a:cs typeface="Times New Roman" panose="02020603050405020304" pitchFamily="18" charset="0"/>
              </a:rPr>
              <a:t>COMISION DE OBRAS PUBLICAS VIALIDAD E INFRAESTRUCTURA</a:t>
            </a:r>
          </a:p>
        </p:txBody>
      </p:sp>
      <p:pic>
        <p:nvPicPr>
          <p:cNvPr id="5" name="Imagen 4">
            <a:extLst>
              <a:ext uri="{FF2B5EF4-FFF2-40B4-BE49-F238E27FC236}">
                <a16:creationId xmlns:a16="http://schemas.microsoft.com/office/drawing/2014/main" id="{5FAFB189-44CE-04F1-D806-3F680CF322E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316805" y="1859797"/>
            <a:ext cx="3218482" cy="3299523"/>
          </a:xfrm>
          <a:prstGeom prst="rect">
            <a:avLst/>
          </a:prstGeom>
        </p:spPr>
      </p:pic>
      <p:pic>
        <p:nvPicPr>
          <p:cNvPr id="7" name="Imagen 6">
            <a:extLst>
              <a:ext uri="{FF2B5EF4-FFF2-40B4-BE49-F238E27FC236}">
                <a16:creationId xmlns:a16="http://schemas.microsoft.com/office/drawing/2014/main" id="{5531ADF0-C652-E1A7-ADC5-D50BF1736C5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654188" y="1859796"/>
            <a:ext cx="2865249" cy="3299523"/>
          </a:xfrm>
          <a:prstGeom prst="rect">
            <a:avLst/>
          </a:prstGeom>
        </p:spPr>
      </p:pic>
      <p:sp>
        <p:nvSpPr>
          <p:cNvPr id="8" name="Rectángulo 7">
            <a:extLst>
              <a:ext uri="{FF2B5EF4-FFF2-40B4-BE49-F238E27FC236}">
                <a16:creationId xmlns:a16="http://schemas.microsoft.com/office/drawing/2014/main" id="{EB0EE8D8-7200-782F-65BB-28A720AB3F2B}"/>
              </a:ext>
            </a:extLst>
          </p:cNvPr>
          <p:cNvSpPr/>
          <p:nvPr/>
        </p:nvSpPr>
        <p:spPr>
          <a:xfrm>
            <a:off x="556161" y="2179728"/>
            <a:ext cx="4641743" cy="2347993"/>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ctr"/>
            <a:r>
              <a:rPr lang="es-EC" dirty="0">
                <a:solidFill>
                  <a:schemeClr val="bg1"/>
                </a:solidFill>
              </a:rPr>
              <a:t>Se ejecutaron trabajos con la maquinaria contratada para la extracción de material de lastre desde la mina el Gorreon, que fue destinado al bacheo de la vía que inicia en el barrio San Francisco. Estas labores permitieron mejorar las condiciones de </a:t>
            </a:r>
            <a:r>
              <a:rPr lang="es-EC" dirty="0" err="1">
                <a:solidFill>
                  <a:schemeClr val="bg1"/>
                </a:solidFill>
              </a:rPr>
              <a:t>transitabilidad</a:t>
            </a:r>
            <a:r>
              <a:rPr lang="es-EC" dirty="0">
                <a:solidFill>
                  <a:schemeClr val="bg1"/>
                </a:solidFill>
              </a:rPr>
              <a:t>.</a:t>
            </a:r>
            <a:endParaRPr lang="en-US" dirty="0">
              <a:solidFill>
                <a:schemeClr val="bg1"/>
              </a:solidFill>
            </a:endParaRPr>
          </a:p>
        </p:txBody>
      </p:sp>
      <p:grpSp>
        <p:nvGrpSpPr>
          <p:cNvPr id="9" name="Grupo 8">
            <a:extLst>
              <a:ext uri="{FF2B5EF4-FFF2-40B4-BE49-F238E27FC236}">
                <a16:creationId xmlns:a16="http://schemas.microsoft.com/office/drawing/2014/main" id="{74667225-45EA-3B93-D17A-A5909B5E40B3}"/>
              </a:ext>
            </a:extLst>
          </p:cNvPr>
          <p:cNvGrpSpPr/>
          <p:nvPr/>
        </p:nvGrpSpPr>
        <p:grpSpPr>
          <a:xfrm>
            <a:off x="0" y="5645484"/>
            <a:ext cx="12218309" cy="1212516"/>
            <a:chOff x="-12327" y="5645484"/>
            <a:chExt cx="12218309" cy="1212516"/>
          </a:xfrm>
        </p:grpSpPr>
        <p:sp>
          <p:nvSpPr>
            <p:cNvPr id="10" name="Forma libre: forma 9">
              <a:extLst>
                <a:ext uri="{FF2B5EF4-FFF2-40B4-BE49-F238E27FC236}">
                  <a16:creationId xmlns:a16="http://schemas.microsoft.com/office/drawing/2014/main" id="{D1A128BB-98C0-C375-2719-57C267B4E65B}"/>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Forma libre: forma 10">
              <a:extLst>
                <a:ext uri="{FF2B5EF4-FFF2-40B4-BE49-F238E27FC236}">
                  <a16:creationId xmlns:a16="http://schemas.microsoft.com/office/drawing/2014/main" id="{2711240B-CBF5-B941-CAC0-E473BB8F6142}"/>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6" name="CuadroTexto 5">
            <a:extLst>
              <a:ext uri="{FF2B5EF4-FFF2-40B4-BE49-F238E27FC236}">
                <a16:creationId xmlns:a16="http://schemas.microsoft.com/office/drawing/2014/main" id="{6A5E440F-3B75-8908-56A4-49FE2D33847C}"/>
              </a:ext>
            </a:extLst>
          </p:cNvPr>
          <p:cNvSpPr txBox="1"/>
          <p:nvPr/>
        </p:nvSpPr>
        <p:spPr>
          <a:xfrm>
            <a:off x="74295" y="6484473"/>
            <a:ext cx="6229350" cy="400110"/>
          </a:xfrm>
          <a:prstGeom prst="rect">
            <a:avLst/>
          </a:prstGeom>
          <a:noFill/>
        </p:spPr>
        <p:txBody>
          <a:bodyPr wrap="square">
            <a:spAutoFit/>
          </a:bodyPr>
          <a:lstStyle/>
          <a:p>
            <a:r>
              <a:rPr lang="es-ES" sz="2000" b="1" dirty="0">
                <a:solidFill>
                  <a:schemeClr val="bg1"/>
                </a:solidFill>
              </a:rPr>
              <a:t>RENDICIÓN DE CUENTAS</a:t>
            </a:r>
            <a:endParaRPr lang="es-EC" sz="2000" b="1" dirty="0">
              <a:solidFill>
                <a:schemeClr val="bg1"/>
              </a:solidFill>
            </a:endParaRPr>
          </a:p>
        </p:txBody>
      </p:sp>
      <p:sp>
        <p:nvSpPr>
          <p:cNvPr id="13" name="CuadroTexto 12">
            <a:extLst>
              <a:ext uri="{FF2B5EF4-FFF2-40B4-BE49-F238E27FC236}">
                <a16:creationId xmlns:a16="http://schemas.microsoft.com/office/drawing/2014/main" id="{BF7F77A1-78AF-3E1F-6FA2-B99303774936}"/>
              </a:ext>
            </a:extLst>
          </p:cNvPr>
          <p:cNvSpPr txBox="1"/>
          <p:nvPr/>
        </p:nvSpPr>
        <p:spPr>
          <a:xfrm>
            <a:off x="211454" y="6058908"/>
            <a:ext cx="6730365" cy="461665"/>
          </a:xfrm>
          <a:prstGeom prst="rect">
            <a:avLst/>
          </a:prstGeom>
          <a:noFill/>
        </p:spPr>
        <p:txBody>
          <a:bodyPr wrap="square">
            <a:spAutoFit/>
          </a:bodyPr>
          <a:lstStyle/>
          <a:p>
            <a:r>
              <a:rPr lang="es-ES" sz="2400" dirty="0">
                <a:solidFill>
                  <a:schemeClr val="bg1"/>
                </a:solidFill>
                <a:latin typeface="Britannic Bold" panose="020B0903060703020204" pitchFamily="34" charset="0"/>
              </a:rPr>
              <a:t>2025</a:t>
            </a:r>
            <a:endParaRPr lang="en-US" sz="2400" dirty="0"/>
          </a:p>
        </p:txBody>
      </p:sp>
    </p:spTree>
    <p:extLst>
      <p:ext uri="{BB962C8B-B14F-4D97-AF65-F5344CB8AC3E}">
        <p14:creationId xmlns:p14="http://schemas.microsoft.com/office/powerpoint/2010/main" val="7697829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507CA45-94B1-9EF7-9D71-84C550F5070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13018" y="265451"/>
            <a:ext cx="1734671" cy="1076770"/>
          </a:xfrm>
          <a:prstGeom prst="rect">
            <a:avLst/>
          </a:prstGeom>
        </p:spPr>
      </p:pic>
      <p:sp>
        <p:nvSpPr>
          <p:cNvPr id="3" name="Rectángulo 2">
            <a:extLst>
              <a:ext uri="{FF2B5EF4-FFF2-40B4-BE49-F238E27FC236}">
                <a16:creationId xmlns:a16="http://schemas.microsoft.com/office/drawing/2014/main" id="{DC9A23F3-D207-1180-1CD0-C5D65FE3A2B9}"/>
              </a:ext>
            </a:extLst>
          </p:cNvPr>
          <p:cNvSpPr/>
          <p:nvPr/>
        </p:nvSpPr>
        <p:spPr>
          <a:xfrm>
            <a:off x="2758698" y="302217"/>
            <a:ext cx="8570563" cy="1216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800" b="1" dirty="0">
                <a:latin typeface="Times New Roman" panose="02020603050405020304" pitchFamily="18" charset="0"/>
                <a:cs typeface="Times New Roman" panose="02020603050405020304" pitchFamily="18" charset="0"/>
              </a:rPr>
              <a:t>COMISION DE OBRAS PUBLICAS VIALIDAD E INFRAESTRUCTURA</a:t>
            </a:r>
          </a:p>
        </p:txBody>
      </p:sp>
      <p:grpSp>
        <p:nvGrpSpPr>
          <p:cNvPr id="4" name="Grupo 3">
            <a:extLst>
              <a:ext uri="{FF2B5EF4-FFF2-40B4-BE49-F238E27FC236}">
                <a16:creationId xmlns:a16="http://schemas.microsoft.com/office/drawing/2014/main" id="{10473595-54D7-7167-0D64-AF7CBEFAC563}"/>
              </a:ext>
            </a:extLst>
          </p:cNvPr>
          <p:cNvGrpSpPr/>
          <p:nvPr/>
        </p:nvGrpSpPr>
        <p:grpSpPr>
          <a:xfrm>
            <a:off x="0" y="5645484"/>
            <a:ext cx="12218309" cy="1212516"/>
            <a:chOff x="-12327" y="5645484"/>
            <a:chExt cx="12218309" cy="1212516"/>
          </a:xfrm>
        </p:grpSpPr>
        <p:sp>
          <p:nvSpPr>
            <p:cNvPr id="5" name="Forma libre: forma 4">
              <a:extLst>
                <a:ext uri="{FF2B5EF4-FFF2-40B4-BE49-F238E27FC236}">
                  <a16:creationId xmlns:a16="http://schemas.microsoft.com/office/drawing/2014/main" id="{60C40ED1-B1B3-C66D-9D85-2C56D2D89E88}"/>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orma libre: forma 5">
              <a:extLst>
                <a:ext uri="{FF2B5EF4-FFF2-40B4-BE49-F238E27FC236}">
                  <a16:creationId xmlns:a16="http://schemas.microsoft.com/office/drawing/2014/main" id="{08740EC9-3A6A-BA5A-F8D6-99C5E47164DF}"/>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pic>
        <p:nvPicPr>
          <p:cNvPr id="8" name="Imagen 7">
            <a:extLst>
              <a:ext uri="{FF2B5EF4-FFF2-40B4-BE49-F238E27FC236}">
                <a16:creationId xmlns:a16="http://schemas.microsoft.com/office/drawing/2014/main" id="{8B7BA0E7-6237-46C0-F76E-CBEC287BF1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37349" y="1813301"/>
            <a:ext cx="3091912" cy="4122549"/>
          </a:xfrm>
          <a:prstGeom prst="rect">
            <a:avLst/>
          </a:prstGeom>
        </p:spPr>
      </p:pic>
      <p:pic>
        <p:nvPicPr>
          <p:cNvPr id="10" name="Imagen 9">
            <a:extLst>
              <a:ext uri="{FF2B5EF4-FFF2-40B4-BE49-F238E27FC236}">
                <a16:creationId xmlns:a16="http://schemas.microsoft.com/office/drawing/2014/main" id="{2E461766-C139-735B-C11F-4AC62AB22B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58580" y="1813301"/>
            <a:ext cx="2934992" cy="4122548"/>
          </a:xfrm>
          <a:prstGeom prst="rect">
            <a:avLst/>
          </a:prstGeom>
        </p:spPr>
      </p:pic>
      <p:sp>
        <p:nvSpPr>
          <p:cNvPr id="11" name="Rectángulo 10">
            <a:extLst>
              <a:ext uri="{FF2B5EF4-FFF2-40B4-BE49-F238E27FC236}">
                <a16:creationId xmlns:a16="http://schemas.microsoft.com/office/drawing/2014/main" id="{67C2D479-BAE5-E0F9-8024-879454748154}"/>
              </a:ext>
            </a:extLst>
          </p:cNvPr>
          <p:cNvSpPr/>
          <p:nvPr/>
        </p:nvSpPr>
        <p:spPr>
          <a:xfrm>
            <a:off x="378665" y="2040243"/>
            <a:ext cx="4138047" cy="2440983"/>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ctr"/>
            <a:r>
              <a:rPr lang="es-EC" dirty="0">
                <a:solidFill>
                  <a:schemeClr val="bg1"/>
                </a:solidFill>
              </a:rPr>
              <a:t>Se participó en mingas comunitarias de limpieza y mantenimiento de cunetas, con el objetivo de asegurar el adecuado drenaje de aguas lluvias y evitar su acumulación sobre la vía.</a:t>
            </a:r>
            <a:endParaRPr lang="en-US" dirty="0">
              <a:solidFill>
                <a:schemeClr val="bg1"/>
              </a:solidFill>
            </a:endParaRPr>
          </a:p>
        </p:txBody>
      </p:sp>
      <p:sp>
        <p:nvSpPr>
          <p:cNvPr id="9" name="CuadroTexto 8">
            <a:extLst>
              <a:ext uri="{FF2B5EF4-FFF2-40B4-BE49-F238E27FC236}">
                <a16:creationId xmlns:a16="http://schemas.microsoft.com/office/drawing/2014/main" id="{E8C7A366-1BF6-7F48-F967-303EABCC8BF6}"/>
              </a:ext>
            </a:extLst>
          </p:cNvPr>
          <p:cNvSpPr txBox="1"/>
          <p:nvPr/>
        </p:nvSpPr>
        <p:spPr>
          <a:xfrm>
            <a:off x="114116" y="5898251"/>
            <a:ext cx="6229350" cy="461665"/>
          </a:xfrm>
          <a:prstGeom prst="rect">
            <a:avLst/>
          </a:prstGeom>
          <a:noFill/>
        </p:spPr>
        <p:txBody>
          <a:bodyPr wrap="square">
            <a:spAutoFit/>
          </a:bodyPr>
          <a:lstStyle/>
          <a:p>
            <a:r>
              <a:rPr lang="es-ES" sz="2400" dirty="0">
                <a:solidFill>
                  <a:schemeClr val="bg1"/>
                </a:solidFill>
                <a:latin typeface="Britannic Bold" panose="020B0903060703020204" pitchFamily="34" charset="0"/>
              </a:rPr>
              <a:t>2025</a:t>
            </a:r>
            <a:endParaRPr lang="en-US" sz="2400" dirty="0"/>
          </a:p>
        </p:txBody>
      </p:sp>
      <p:sp>
        <p:nvSpPr>
          <p:cNvPr id="13" name="CuadroTexto 12">
            <a:extLst>
              <a:ext uri="{FF2B5EF4-FFF2-40B4-BE49-F238E27FC236}">
                <a16:creationId xmlns:a16="http://schemas.microsoft.com/office/drawing/2014/main" id="{C780D650-98FD-0B0E-2F99-92C98B89477B}"/>
              </a:ext>
            </a:extLst>
          </p:cNvPr>
          <p:cNvSpPr txBox="1"/>
          <p:nvPr/>
        </p:nvSpPr>
        <p:spPr>
          <a:xfrm>
            <a:off x="114116" y="6371117"/>
            <a:ext cx="6229350" cy="369332"/>
          </a:xfrm>
          <a:prstGeom prst="rect">
            <a:avLst/>
          </a:prstGeom>
          <a:noFill/>
        </p:spPr>
        <p:txBody>
          <a:bodyPr wrap="square">
            <a:spAutoFit/>
          </a:bodyPr>
          <a:lstStyle/>
          <a:p>
            <a:r>
              <a:rPr lang="es-ES" sz="1800" b="1" dirty="0">
                <a:solidFill>
                  <a:schemeClr val="bg1"/>
                </a:solidFill>
              </a:rPr>
              <a:t>RENDICIÓN DE CUENTAS</a:t>
            </a:r>
            <a:endParaRPr lang="es-EC" sz="1800" b="1" dirty="0">
              <a:solidFill>
                <a:schemeClr val="bg1"/>
              </a:solidFill>
            </a:endParaRPr>
          </a:p>
        </p:txBody>
      </p:sp>
    </p:spTree>
    <p:extLst>
      <p:ext uri="{BB962C8B-B14F-4D97-AF65-F5344CB8AC3E}">
        <p14:creationId xmlns:p14="http://schemas.microsoft.com/office/powerpoint/2010/main" val="12924174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A26707A-0B35-95F3-0A4E-42942E5FC2F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318753" y="149779"/>
            <a:ext cx="2404783" cy="1492732"/>
          </a:xfrm>
          <a:prstGeom prst="rect">
            <a:avLst/>
          </a:prstGeom>
        </p:spPr>
      </p:pic>
      <p:sp>
        <p:nvSpPr>
          <p:cNvPr id="4" name="Rectángulo 3">
            <a:extLst>
              <a:ext uri="{FF2B5EF4-FFF2-40B4-BE49-F238E27FC236}">
                <a16:creationId xmlns:a16="http://schemas.microsoft.com/office/drawing/2014/main" id="{0F87FEDB-EBC3-6CF3-D5A6-602B47DAC568}"/>
              </a:ext>
            </a:extLst>
          </p:cNvPr>
          <p:cNvSpPr/>
          <p:nvPr/>
        </p:nvSpPr>
        <p:spPr>
          <a:xfrm>
            <a:off x="2743200" y="432619"/>
            <a:ext cx="8101781"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400" b="1" dirty="0">
                <a:latin typeface="Times New Roman" panose="02020603050405020304" pitchFamily="18" charset="0"/>
                <a:cs typeface="Times New Roman" panose="02020603050405020304" pitchFamily="18" charset="0"/>
              </a:rPr>
              <a:t>COMISION DE OBRAS PUBLICAS VIALIDAD E INFRAESTRUCTURA</a:t>
            </a:r>
          </a:p>
        </p:txBody>
      </p:sp>
      <p:sp>
        <p:nvSpPr>
          <p:cNvPr id="5" name="Rectángulo 4">
            <a:extLst>
              <a:ext uri="{FF2B5EF4-FFF2-40B4-BE49-F238E27FC236}">
                <a16:creationId xmlns:a16="http://schemas.microsoft.com/office/drawing/2014/main" id="{EE51D93D-C290-C919-60FD-71F323CAA9AE}"/>
              </a:ext>
            </a:extLst>
          </p:cNvPr>
          <p:cNvSpPr/>
          <p:nvPr/>
        </p:nvSpPr>
        <p:spPr>
          <a:xfrm>
            <a:off x="381090" y="2445110"/>
            <a:ext cx="4684892" cy="26547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a:t>Se realizó la verificación de los trabajos de instalación de tuberías para el drenaje de aguas en la laguna de San Martín, los cuales se ejecutaron mediante la contratación de maquinaria</a:t>
            </a:r>
            <a:endParaRPr lang="en-US"/>
          </a:p>
        </p:txBody>
      </p:sp>
      <p:pic>
        <p:nvPicPr>
          <p:cNvPr id="7" name="Imagen 6">
            <a:extLst>
              <a:ext uri="{FF2B5EF4-FFF2-40B4-BE49-F238E27FC236}">
                <a16:creationId xmlns:a16="http://schemas.microsoft.com/office/drawing/2014/main" id="{77F767D8-CC70-E7B8-60FE-6254113679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37316" y="2023674"/>
            <a:ext cx="3965677" cy="3983836"/>
          </a:xfrm>
          <a:prstGeom prst="rect">
            <a:avLst/>
          </a:prstGeom>
        </p:spPr>
      </p:pic>
      <p:pic>
        <p:nvPicPr>
          <p:cNvPr id="9" name="Imagen 8">
            <a:extLst>
              <a:ext uri="{FF2B5EF4-FFF2-40B4-BE49-F238E27FC236}">
                <a16:creationId xmlns:a16="http://schemas.microsoft.com/office/drawing/2014/main" id="{51C0BA7A-C25E-7431-D6AF-72AF180606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88205" y="2023673"/>
            <a:ext cx="2628492" cy="3983835"/>
          </a:xfrm>
          <a:prstGeom prst="rect">
            <a:avLst/>
          </a:prstGeom>
        </p:spPr>
      </p:pic>
      <p:grpSp>
        <p:nvGrpSpPr>
          <p:cNvPr id="10" name="Grupo 9">
            <a:extLst>
              <a:ext uri="{FF2B5EF4-FFF2-40B4-BE49-F238E27FC236}">
                <a16:creationId xmlns:a16="http://schemas.microsoft.com/office/drawing/2014/main" id="{C0191C06-9D14-3202-4786-AD620A1AD80F}"/>
              </a:ext>
            </a:extLst>
          </p:cNvPr>
          <p:cNvGrpSpPr/>
          <p:nvPr/>
        </p:nvGrpSpPr>
        <p:grpSpPr>
          <a:xfrm>
            <a:off x="0" y="5645484"/>
            <a:ext cx="12218309" cy="1212516"/>
            <a:chOff x="-12327" y="5645484"/>
            <a:chExt cx="12218309" cy="1212516"/>
          </a:xfrm>
        </p:grpSpPr>
        <p:sp>
          <p:nvSpPr>
            <p:cNvPr id="11" name="Forma libre: forma 10">
              <a:extLst>
                <a:ext uri="{FF2B5EF4-FFF2-40B4-BE49-F238E27FC236}">
                  <a16:creationId xmlns:a16="http://schemas.microsoft.com/office/drawing/2014/main" id="{615706C4-F1C2-9DE5-5277-13884B05903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Forma libre: forma 11">
              <a:extLst>
                <a:ext uri="{FF2B5EF4-FFF2-40B4-BE49-F238E27FC236}">
                  <a16:creationId xmlns:a16="http://schemas.microsoft.com/office/drawing/2014/main" id="{1EAF03DE-65B1-992F-CB4B-69F0F4FB1A46}"/>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6" name="CuadroTexto 5">
            <a:extLst>
              <a:ext uri="{FF2B5EF4-FFF2-40B4-BE49-F238E27FC236}">
                <a16:creationId xmlns:a16="http://schemas.microsoft.com/office/drawing/2014/main" id="{811BA2D5-4E80-2E26-120B-0A2BB258B4B6}"/>
              </a:ext>
            </a:extLst>
          </p:cNvPr>
          <p:cNvSpPr txBox="1"/>
          <p:nvPr/>
        </p:nvSpPr>
        <p:spPr>
          <a:xfrm>
            <a:off x="89535" y="6425381"/>
            <a:ext cx="6229350" cy="400110"/>
          </a:xfrm>
          <a:prstGeom prst="rect">
            <a:avLst/>
          </a:prstGeom>
          <a:noFill/>
        </p:spPr>
        <p:txBody>
          <a:bodyPr wrap="square">
            <a:spAutoFit/>
          </a:bodyPr>
          <a:lstStyle/>
          <a:p>
            <a:r>
              <a:rPr lang="es-ES" sz="2000" b="1" dirty="0">
                <a:solidFill>
                  <a:schemeClr val="bg1"/>
                </a:solidFill>
              </a:rPr>
              <a:t>RENDICIÓN DE CUENTAS</a:t>
            </a:r>
            <a:endParaRPr lang="es-EC" sz="2000" b="1" dirty="0">
              <a:solidFill>
                <a:schemeClr val="bg1"/>
              </a:solidFill>
            </a:endParaRPr>
          </a:p>
        </p:txBody>
      </p:sp>
      <p:sp>
        <p:nvSpPr>
          <p:cNvPr id="13" name="CuadroTexto 12">
            <a:extLst>
              <a:ext uri="{FF2B5EF4-FFF2-40B4-BE49-F238E27FC236}">
                <a16:creationId xmlns:a16="http://schemas.microsoft.com/office/drawing/2014/main" id="{A73A98F8-36DE-5AB3-9357-3FA4343B03E4}"/>
              </a:ext>
            </a:extLst>
          </p:cNvPr>
          <p:cNvSpPr txBox="1"/>
          <p:nvPr/>
        </p:nvSpPr>
        <p:spPr>
          <a:xfrm>
            <a:off x="211455" y="6043910"/>
            <a:ext cx="6107430" cy="400110"/>
          </a:xfrm>
          <a:prstGeom prst="rect">
            <a:avLst/>
          </a:prstGeom>
          <a:noFill/>
        </p:spPr>
        <p:txBody>
          <a:bodyPr wrap="square">
            <a:spAutoFit/>
          </a:bodyPr>
          <a:lstStyle/>
          <a:p>
            <a:r>
              <a:rPr lang="es-ES" sz="2000" dirty="0">
                <a:solidFill>
                  <a:schemeClr val="bg1"/>
                </a:solidFill>
                <a:latin typeface="Britannic Bold" panose="020B0903060703020204" pitchFamily="34" charset="0"/>
              </a:rPr>
              <a:t>2025</a:t>
            </a:r>
            <a:endParaRPr lang="en-US" sz="2000" dirty="0"/>
          </a:p>
        </p:txBody>
      </p:sp>
    </p:spTree>
    <p:extLst>
      <p:ext uri="{BB962C8B-B14F-4D97-AF65-F5344CB8AC3E}">
        <p14:creationId xmlns:p14="http://schemas.microsoft.com/office/powerpoint/2010/main" val="25671990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D17B56E-877E-78C7-83E0-D17A54B2CD8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48250" y="159610"/>
            <a:ext cx="2609855" cy="1620027"/>
          </a:xfrm>
          <a:prstGeom prst="rect">
            <a:avLst/>
          </a:prstGeom>
        </p:spPr>
      </p:pic>
      <p:sp>
        <p:nvSpPr>
          <p:cNvPr id="4" name="Rectángulo 3">
            <a:extLst>
              <a:ext uri="{FF2B5EF4-FFF2-40B4-BE49-F238E27FC236}">
                <a16:creationId xmlns:a16="http://schemas.microsoft.com/office/drawing/2014/main" id="{09BE3E33-AD33-1F6F-A3A6-C2B09BC477A0}"/>
              </a:ext>
            </a:extLst>
          </p:cNvPr>
          <p:cNvSpPr/>
          <p:nvPr/>
        </p:nvSpPr>
        <p:spPr>
          <a:xfrm>
            <a:off x="2864874" y="370776"/>
            <a:ext cx="8416413" cy="12585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3600" b="1" dirty="0">
                <a:latin typeface="Times New Roman" panose="02020603050405020304" pitchFamily="18" charset="0"/>
                <a:cs typeface="Times New Roman" panose="02020603050405020304" pitchFamily="18" charset="0"/>
              </a:rPr>
              <a:t>COMISION DE OBRAS PUBLICAS VIALIDAD E INFRAESTRUCTURA</a:t>
            </a:r>
          </a:p>
        </p:txBody>
      </p:sp>
      <p:grpSp>
        <p:nvGrpSpPr>
          <p:cNvPr id="5" name="Grupo 4">
            <a:extLst>
              <a:ext uri="{FF2B5EF4-FFF2-40B4-BE49-F238E27FC236}">
                <a16:creationId xmlns:a16="http://schemas.microsoft.com/office/drawing/2014/main" id="{23145A94-4A28-24EC-B895-2AC86AE36801}"/>
              </a:ext>
            </a:extLst>
          </p:cNvPr>
          <p:cNvGrpSpPr/>
          <p:nvPr/>
        </p:nvGrpSpPr>
        <p:grpSpPr>
          <a:xfrm>
            <a:off x="0" y="5645484"/>
            <a:ext cx="12218309" cy="1212516"/>
            <a:chOff x="-12327" y="5645484"/>
            <a:chExt cx="12218309" cy="1212516"/>
          </a:xfrm>
        </p:grpSpPr>
        <p:sp>
          <p:nvSpPr>
            <p:cNvPr id="6" name="Forma libre: forma 5">
              <a:extLst>
                <a:ext uri="{FF2B5EF4-FFF2-40B4-BE49-F238E27FC236}">
                  <a16:creationId xmlns:a16="http://schemas.microsoft.com/office/drawing/2014/main" id="{78E8CCCD-ABC1-67B7-F7A5-F703EC5B659F}"/>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Forma libre: forma 6">
              <a:extLst>
                <a:ext uri="{FF2B5EF4-FFF2-40B4-BE49-F238E27FC236}">
                  <a16:creationId xmlns:a16="http://schemas.microsoft.com/office/drawing/2014/main" id="{7726B2AD-0AD2-3DC5-FBDE-83B8FDE47C29}"/>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pic>
        <p:nvPicPr>
          <p:cNvPr id="9" name="Imagen 8">
            <a:extLst>
              <a:ext uri="{FF2B5EF4-FFF2-40B4-BE49-F238E27FC236}">
                <a16:creationId xmlns:a16="http://schemas.microsoft.com/office/drawing/2014/main" id="{9672651E-E28A-9227-B31C-81C58F0C6B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61875" y="1803154"/>
            <a:ext cx="3812934" cy="4876802"/>
          </a:xfrm>
          <a:prstGeom prst="rect">
            <a:avLst/>
          </a:prstGeom>
        </p:spPr>
      </p:pic>
      <p:sp>
        <p:nvSpPr>
          <p:cNvPr id="10" name="Rectángulo 9">
            <a:extLst>
              <a:ext uri="{FF2B5EF4-FFF2-40B4-BE49-F238E27FC236}">
                <a16:creationId xmlns:a16="http://schemas.microsoft.com/office/drawing/2014/main" id="{2DA959D8-8B2F-F1C4-0A70-52E2406EC0E7}"/>
              </a:ext>
            </a:extLst>
          </p:cNvPr>
          <p:cNvSpPr/>
          <p:nvPr/>
        </p:nvSpPr>
        <p:spPr>
          <a:xfrm>
            <a:off x="835742" y="2458065"/>
            <a:ext cx="5889523" cy="31832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C" sz="2000" dirty="0"/>
              <a:t>Se realizó la verificación de los trabajos correspondientes a la construcción de veredas en sector al nuevo parque de la parroquia. Durante esta inspección, se constató el avance de la obra y la ejecución de las actividades planificadas.</a:t>
            </a:r>
            <a:endParaRPr lang="en-US" sz="2000" dirty="0"/>
          </a:p>
        </p:txBody>
      </p:sp>
      <p:sp>
        <p:nvSpPr>
          <p:cNvPr id="2" name="CuadroTexto 1">
            <a:extLst>
              <a:ext uri="{FF2B5EF4-FFF2-40B4-BE49-F238E27FC236}">
                <a16:creationId xmlns:a16="http://schemas.microsoft.com/office/drawing/2014/main" id="{A742B313-8E7E-B74B-1A7B-DC08322C17B6}"/>
              </a:ext>
            </a:extLst>
          </p:cNvPr>
          <p:cNvSpPr txBox="1"/>
          <p:nvPr/>
        </p:nvSpPr>
        <p:spPr>
          <a:xfrm>
            <a:off x="143495" y="5963130"/>
            <a:ext cx="6229350" cy="461665"/>
          </a:xfrm>
          <a:prstGeom prst="rect">
            <a:avLst/>
          </a:prstGeom>
          <a:noFill/>
        </p:spPr>
        <p:txBody>
          <a:bodyPr wrap="square">
            <a:spAutoFit/>
          </a:bodyPr>
          <a:lstStyle/>
          <a:p>
            <a:r>
              <a:rPr lang="es-ES" sz="2400" dirty="0">
                <a:solidFill>
                  <a:schemeClr val="bg1"/>
                </a:solidFill>
                <a:latin typeface="Britannic Bold" panose="020B0903060703020204" pitchFamily="34" charset="0"/>
              </a:rPr>
              <a:t>2025</a:t>
            </a:r>
            <a:endParaRPr lang="en-US" sz="2400" dirty="0"/>
          </a:p>
        </p:txBody>
      </p:sp>
      <p:sp>
        <p:nvSpPr>
          <p:cNvPr id="11" name="CuadroTexto 10">
            <a:extLst>
              <a:ext uri="{FF2B5EF4-FFF2-40B4-BE49-F238E27FC236}">
                <a16:creationId xmlns:a16="http://schemas.microsoft.com/office/drawing/2014/main" id="{EB8F5A2B-2073-E530-D500-68E2DF292E4C}"/>
              </a:ext>
            </a:extLst>
          </p:cNvPr>
          <p:cNvSpPr txBox="1"/>
          <p:nvPr/>
        </p:nvSpPr>
        <p:spPr>
          <a:xfrm>
            <a:off x="72575" y="6310624"/>
            <a:ext cx="6229350" cy="369332"/>
          </a:xfrm>
          <a:prstGeom prst="rect">
            <a:avLst/>
          </a:prstGeom>
          <a:noFill/>
        </p:spPr>
        <p:txBody>
          <a:bodyPr wrap="square">
            <a:spAutoFit/>
          </a:bodyPr>
          <a:lstStyle/>
          <a:p>
            <a:r>
              <a:rPr lang="es-ES" sz="1800" b="1" dirty="0">
                <a:solidFill>
                  <a:schemeClr val="bg1"/>
                </a:solidFill>
              </a:rPr>
              <a:t>RENDICIÓN DE CUENTAS</a:t>
            </a:r>
            <a:endParaRPr lang="es-EC" sz="1800" b="1" dirty="0">
              <a:solidFill>
                <a:schemeClr val="bg1"/>
              </a:solidFill>
            </a:endParaRPr>
          </a:p>
        </p:txBody>
      </p:sp>
    </p:spTree>
    <p:extLst>
      <p:ext uri="{BB962C8B-B14F-4D97-AF65-F5344CB8AC3E}">
        <p14:creationId xmlns:p14="http://schemas.microsoft.com/office/powerpoint/2010/main" val="12858147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E296C6E-6325-0480-2378-1263FCE020A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95734" y="179275"/>
            <a:ext cx="2609855" cy="1620027"/>
          </a:xfrm>
          <a:prstGeom prst="rect">
            <a:avLst/>
          </a:prstGeom>
        </p:spPr>
      </p:pic>
      <p:sp>
        <p:nvSpPr>
          <p:cNvPr id="5" name="Rectángulo 4">
            <a:extLst>
              <a:ext uri="{FF2B5EF4-FFF2-40B4-BE49-F238E27FC236}">
                <a16:creationId xmlns:a16="http://schemas.microsoft.com/office/drawing/2014/main" id="{98FEC253-1255-4064-50E1-B8981C94CF9B}"/>
              </a:ext>
            </a:extLst>
          </p:cNvPr>
          <p:cNvSpPr/>
          <p:nvPr/>
        </p:nvSpPr>
        <p:spPr>
          <a:xfrm>
            <a:off x="2930013" y="383459"/>
            <a:ext cx="8672052" cy="15829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3200" b="1" dirty="0">
                <a:latin typeface="Times New Roman" panose="02020603050405020304" pitchFamily="18" charset="0"/>
                <a:cs typeface="Times New Roman" panose="02020603050405020304" pitchFamily="18" charset="0"/>
              </a:rPr>
              <a:t>COMISION DE OBRAS PUBLICAS VIALIDAD E INFRAESTRUCTURA</a:t>
            </a:r>
          </a:p>
        </p:txBody>
      </p:sp>
      <p:grpSp>
        <p:nvGrpSpPr>
          <p:cNvPr id="6" name="Grupo 5">
            <a:extLst>
              <a:ext uri="{FF2B5EF4-FFF2-40B4-BE49-F238E27FC236}">
                <a16:creationId xmlns:a16="http://schemas.microsoft.com/office/drawing/2014/main" id="{24E93F8B-3B77-0EEF-BA80-389159EDD5C0}"/>
              </a:ext>
            </a:extLst>
          </p:cNvPr>
          <p:cNvGrpSpPr/>
          <p:nvPr/>
        </p:nvGrpSpPr>
        <p:grpSpPr>
          <a:xfrm>
            <a:off x="0" y="5645484"/>
            <a:ext cx="12218309" cy="1212516"/>
            <a:chOff x="-12327" y="5645484"/>
            <a:chExt cx="12218309" cy="1212516"/>
          </a:xfrm>
        </p:grpSpPr>
        <p:sp>
          <p:nvSpPr>
            <p:cNvPr id="7" name="Forma libre: forma 6">
              <a:extLst>
                <a:ext uri="{FF2B5EF4-FFF2-40B4-BE49-F238E27FC236}">
                  <a16:creationId xmlns:a16="http://schemas.microsoft.com/office/drawing/2014/main" id="{0CD2AADD-DD4A-5BB9-3268-2537E13EA6A3}"/>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Forma libre: forma 7">
              <a:extLst>
                <a:ext uri="{FF2B5EF4-FFF2-40B4-BE49-F238E27FC236}">
                  <a16:creationId xmlns:a16="http://schemas.microsoft.com/office/drawing/2014/main" id="{A1E50A8D-2DB1-FB6D-6D39-8EB7792D00A7}"/>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pic>
        <p:nvPicPr>
          <p:cNvPr id="10" name="Imagen 9">
            <a:extLst>
              <a:ext uri="{FF2B5EF4-FFF2-40B4-BE49-F238E27FC236}">
                <a16:creationId xmlns:a16="http://schemas.microsoft.com/office/drawing/2014/main" id="{395F43F3-4404-7344-7979-B439E6A981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1208" y="2078918"/>
            <a:ext cx="5536177" cy="3679032"/>
          </a:xfrm>
          <a:prstGeom prst="rect">
            <a:avLst/>
          </a:prstGeom>
        </p:spPr>
      </p:pic>
      <p:sp>
        <p:nvSpPr>
          <p:cNvPr id="3" name="CuadroTexto 2">
            <a:extLst>
              <a:ext uri="{FF2B5EF4-FFF2-40B4-BE49-F238E27FC236}">
                <a16:creationId xmlns:a16="http://schemas.microsoft.com/office/drawing/2014/main" id="{BF7E43A0-3C4E-4A83-0522-30966D8C8F53}"/>
              </a:ext>
            </a:extLst>
          </p:cNvPr>
          <p:cNvSpPr txBox="1"/>
          <p:nvPr/>
        </p:nvSpPr>
        <p:spPr>
          <a:xfrm>
            <a:off x="119915" y="5806733"/>
            <a:ext cx="6229350" cy="461665"/>
          </a:xfrm>
          <a:prstGeom prst="rect">
            <a:avLst/>
          </a:prstGeom>
          <a:noFill/>
        </p:spPr>
        <p:txBody>
          <a:bodyPr wrap="square">
            <a:spAutoFit/>
          </a:bodyPr>
          <a:lstStyle/>
          <a:p>
            <a:r>
              <a:rPr lang="es-ES" sz="2400" dirty="0">
                <a:solidFill>
                  <a:schemeClr val="bg1"/>
                </a:solidFill>
                <a:latin typeface="Britannic Bold" panose="020B0903060703020204" pitchFamily="34" charset="0"/>
              </a:rPr>
              <a:t>2025</a:t>
            </a:r>
            <a:endParaRPr lang="en-US" sz="2400" dirty="0"/>
          </a:p>
        </p:txBody>
      </p:sp>
      <p:sp>
        <p:nvSpPr>
          <p:cNvPr id="9" name="CuadroTexto 8">
            <a:extLst>
              <a:ext uri="{FF2B5EF4-FFF2-40B4-BE49-F238E27FC236}">
                <a16:creationId xmlns:a16="http://schemas.microsoft.com/office/drawing/2014/main" id="{B5F97776-C960-CE11-ECEF-FF661201B137}"/>
              </a:ext>
            </a:extLst>
          </p:cNvPr>
          <p:cNvSpPr txBox="1"/>
          <p:nvPr/>
        </p:nvSpPr>
        <p:spPr>
          <a:xfrm>
            <a:off x="897" y="6376435"/>
            <a:ext cx="6107430" cy="369332"/>
          </a:xfrm>
          <a:prstGeom prst="rect">
            <a:avLst/>
          </a:prstGeom>
          <a:noFill/>
        </p:spPr>
        <p:txBody>
          <a:bodyPr wrap="square">
            <a:spAutoFit/>
          </a:bodyPr>
          <a:lstStyle/>
          <a:p>
            <a:r>
              <a:rPr lang="es-ES" sz="1800" b="1" dirty="0">
                <a:solidFill>
                  <a:schemeClr val="bg1"/>
                </a:solidFill>
              </a:rPr>
              <a:t>RENDICIÓN DE CUENTAS</a:t>
            </a:r>
            <a:endParaRPr lang="es-EC" sz="1800" b="1" dirty="0">
              <a:solidFill>
                <a:schemeClr val="bg1"/>
              </a:solidFill>
            </a:endParaRPr>
          </a:p>
        </p:txBody>
      </p:sp>
      <p:pic>
        <p:nvPicPr>
          <p:cNvPr id="11" name="Imagen 10">
            <a:extLst>
              <a:ext uri="{FF2B5EF4-FFF2-40B4-BE49-F238E27FC236}">
                <a16:creationId xmlns:a16="http://schemas.microsoft.com/office/drawing/2014/main" id="{E458602E-4126-83FB-E5B2-2C2681C2B94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523937" y="2008150"/>
            <a:ext cx="4946855" cy="3804484"/>
          </a:xfrm>
          <a:prstGeom prst="rect">
            <a:avLst/>
          </a:prstGeom>
        </p:spPr>
      </p:pic>
      <p:sp>
        <p:nvSpPr>
          <p:cNvPr id="14" name="Rectángulo 13">
            <a:extLst>
              <a:ext uri="{FF2B5EF4-FFF2-40B4-BE49-F238E27FC236}">
                <a16:creationId xmlns:a16="http://schemas.microsoft.com/office/drawing/2014/main" id="{BBB774F8-7071-F0E7-3070-8509BE90733F}"/>
              </a:ext>
            </a:extLst>
          </p:cNvPr>
          <p:cNvSpPr/>
          <p:nvPr/>
        </p:nvSpPr>
        <p:spPr>
          <a:xfrm>
            <a:off x="4080387" y="5806732"/>
            <a:ext cx="7991698" cy="7165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dirty="0"/>
              <a:t>Se dio inicio a los trabajos de colocación de asfalto, como parte del mejoramiento de la infraestructura vial.</a:t>
            </a:r>
            <a:endParaRPr lang="en-US" dirty="0"/>
          </a:p>
        </p:txBody>
      </p:sp>
    </p:spTree>
    <p:extLst>
      <p:ext uri="{BB962C8B-B14F-4D97-AF65-F5344CB8AC3E}">
        <p14:creationId xmlns:p14="http://schemas.microsoft.com/office/powerpoint/2010/main" val="8338179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7E5CCF5-87A4-F505-D7EE-987EF8FE743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41671" y="1797927"/>
            <a:ext cx="4160274" cy="3989304"/>
          </a:xfrm>
          <a:prstGeom prst="rect">
            <a:avLst/>
          </a:prstGeom>
        </p:spPr>
      </p:pic>
      <p:pic>
        <p:nvPicPr>
          <p:cNvPr id="4" name="Imagen 3">
            <a:extLst>
              <a:ext uri="{FF2B5EF4-FFF2-40B4-BE49-F238E27FC236}">
                <a16:creationId xmlns:a16="http://schemas.microsoft.com/office/drawing/2014/main" id="{DA7BBC3D-E8B2-23B2-2B8A-59C353818D9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95734" y="179275"/>
            <a:ext cx="2609855" cy="1620027"/>
          </a:xfrm>
          <a:prstGeom prst="rect">
            <a:avLst/>
          </a:prstGeom>
        </p:spPr>
      </p:pic>
      <p:sp>
        <p:nvSpPr>
          <p:cNvPr id="8" name="Rectángulo 7">
            <a:extLst>
              <a:ext uri="{FF2B5EF4-FFF2-40B4-BE49-F238E27FC236}">
                <a16:creationId xmlns:a16="http://schemas.microsoft.com/office/drawing/2014/main" id="{BCA4F206-2A1C-177D-FBAE-381EC20E42DA}"/>
              </a:ext>
            </a:extLst>
          </p:cNvPr>
          <p:cNvSpPr/>
          <p:nvPr/>
        </p:nvSpPr>
        <p:spPr>
          <a:xfrm>
            <a:off x="3169920" y="327660"/>
            <a:ext cx="8077200" cy="10134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2800" b="1" dirty="0">
                <a:latin typeface="Times New Roman" panose="02020603050405020304" pitchFamily="18" charset="0"/>
                <a:cs typeface="Times New Roman" panose="02020603050405020304" pitchFamily="18" charset="0"/>
              </a:rPr>
              <a:t>COMISION DE OBRAS PUBLICAS VIALIDAD E INFRAESTRUCTURA</a:t>
            </a:r>
          </a:p>
        </p:txBody>
      </p:sp>
      <p:grpSp>
        <p:nvGrpSpPr>
          <p:cNvPr id="9" name="Grupo 8">
            <a:extLst>
              <a:ext uri="{FF2B5EF4-FFF2-40B4-BE49-F238E27FC236}">
                <a16:creationId xmlns:a16="http://schemas.microsoft.com/office/drawing/2014/main" id="{C9E82A9F-1F5B-0221-3DD6-2BE4EBE56CD2}"/>
              </a:ext>
            </a:extLst>
          </p:cNvPr>
          <p:cNvGrpSpPr/>
          <p:nvPr/>
        </p:nvGrpSpPr>
        <p:grpSpPr>
          <a:xfrm>
            <a:off x="0" y="5645484"/>
            <a:ext cx="12218309" cy="1212516"/>
            <a:chOff x="-12327" y="5645484"/>
            <a:chExt cx="12218309" cy="1212516"/>
          </a:xfrm>
        </p:grpSpPr>
        <p:sp>
          <p:nvSpPr>
            <p:cNvPr id="10" name="Forma libre: forma 9">
              <a:extLst>
                <a:ext uri="{FF2B5EF4-FFF2-40B4-BE49-F238E27FC236}">
                  <a16:creationId xmlns:a16="http://schemas.microsoft.com/office/drawing/2014/main" id="{B2145B33-8D93-C314-7FAE-922BED02FDB8}"/>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Forma libre: forma 10">
              <a:extLst>
                <a:ext uri="{FF2B5EF4-FFF2-40B4-BE49-F238E27FC236}">
                  <a16:creationId xmlns:a16="http://schemas.microsoft.com/office/drawing/2014/main" id="{262B6747-3917-BA17-C04F-04442410D5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13" name="CuadroTexto 12">
            <a:extLst>
              <a:ext uri="{FF2B5EF4-FFF2-40B4-BE49-F238E27FC236}">
                <a16:creationId xmlns:a16="http://schemas.microsoft.com/office/drawing/2014/main" id="{A6B552CB-2869-D1F0-5C21-C4C427B32878}"/>
              </a:ext>
            </a:extLst>
          </p:cNvPr>
          <p:cNvSpPr txBox="1"/>
          <p:nvPr/>
        </p:nvSpPr>
        <p:spPr>
          <a:xfrm>
            <a:off x="105697" y="6484473"/>
            <a:ext cx="6268064" cy="461665"/>
          </a:xfrm>
          <a:prstGeom prst="rect">
            <a:avLst/>
          </a:prstGeom>
          <a:noFill/>
        </p:spPr>
        <p:txBody>
          <a:bodyPr wrap="square">
            <a:spAutoFit/>
          </a:bodyPr>
          <a:lstStyle/>
          <a:p>
            <a:r>
              <a:rPr lang="es-ES" sz="2400" b="1" dirty="0">
                <a:solidFill>
                  <a:schemeClr val="bg1"/>
                </a:solidFill>
              </a:rPr>
              <a:t>RENDICIÓN DE CUENTAS</a:t>
            </a:r>
            <a:endParaRPr lang="es-EC" sz="2400" b="1" dirty="0">
              <a:solidFill>
                <a:schemeClr val="bg1"/>
              </a:solidFill>
            </a:endParaRPr>
          </a:p>
        </p:txBody>
      </p:sp>
      <p:sp>
        <p:nvSpPr>
          <p:cNvPr id="15" name="CuadroTexto 14">
            <a:extLst>
              <a:ext uri="{FF2B5EF4-FFF2-40B4-BE49-F238E27FC236}">
                <a16:creationId xmlns:a16="http://schemas.microsoft.com/office/drawing/2014/main" id="{7A66D2EA-42C0-D064-D611-FD3B0DFF298A}"/>
              </a:ext>
            </a:extLst>
          </p:cNvPr>
          <p:cNvSpPr txBox="1"/>
          <p:nvPr/>
        </p:nvSpPr>
        <p:spPr>
          <a:xfrm>
            <a:off x="341671" y="6058908"/>
            <a:ext cx="6268064" cy="523220"/>
          </a:xfrm>
          <a:prstGeom prst="rect">
            <a:avLst/>
          </a:prstGeom>
          <a:noFill/>
        </p:spPr>
        <p:txBody>
          <a:bodyPr wrap="square">
            <a:spAutoFit/>
          </a:bodyPr>
          <a:lstStyle/>
          <a:p>
            <a:r>
              <a:rPr lang="es-ES" sz="2800" dirty="0">
                <a:solidFill>
                  <a:schemeClr val="bg1"/>
                </a:solidFill>
                <a:latin typeface="Britannic Bold" panose="020B0903060703020204" pitchFamily="34" charset="0"/>
              </a:rPr>
              <a:t>2025</a:t>
            </a:r>
            <a:endParaRPr lang="en-US" sz="2800" dirty="0"/>
          </a:p>
        </p:txBody>
      </p:sp>
      <p:pic>
        <p:nvPicPr>
          <p:cNvPr id="16" name="Imagen 15">
            <a:extLst>
              <a:ext uri="{FF2B5EF4-FFF2-40B4-BE49-F238E27FC236}">
                <a16:creationId xmlns:a16="http://schemas.microsoft.com/office/drawing/2014/main" id="{CAF10C7F-9F3A-5AA8-A7C9-29155FAFD6F7}"/>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656009" y="1798936"/>
            <a:ext cx="3789902" cy="4047190"/>
          </a:xfrm>
          <a:prstGeom prst="rect">
            <a:avLst/>
          </a:prstGeom>
        </p:spPr>
      </p:pic>
      <p:pic>
        <p:nvPicPr>
          <p:cNvPr id="18" name="Imagen 17">
            <a:extLst>
              <a:ext uri="{FF2B5EF4-FFF2-40B4-BE49-F238E27FC236}">
                <a16:creationId xmlns:a16="http://schemas.microsoft.com/office/drawing/2014/main" id="{2308A1D5-C400-B1FC-2872-7687A7640DF8}"/>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599975" y="1797927"/>
            <a:ext cx="3167539" cy="3989304"/>
          </a:xfrm>
          <a:prstGeom prst="rect">
            <a:avLst/>
          </a:prstGeom>
        </p:spPr>
      </p:pic>
      <p:sp>
        <p:nvSpPr>
          <p:cNvPr id="19" name="Rectángulo 18">
            <a:extLst>
              <a:ext uri="{FF2B5EF4-FFF2-40B4-BE49-F238E27FC236}">
                <a16:creationId xmlns:a16="http://schemas.microsoft.com/office/drawing/2014/main" id="{FD05FDDA-C28C-35A2-AF3F-7DE7B464B767}"/>
              </a:ext>
            </a:extLst>
          </p:cNvPr>
          <p:cNvSpPr/>
          <p:nvPr/>
        </p:nvSpPr>
        <p:spPr>
          <a:xfrm>
            <a:off x="4857135" y="5669812"/>
            <a:ext cx="6794091" cy="8146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a:t>Se constató el estado inicial de la vía antes de la intervención, y posteriormente se evaluaron los resultados obtenidos tras la botada de asfalto.</a:t>
            </a:r>
            <a:endParaRPr lang="en-US" dirty="0"/>
          </a:p>
        </p:txBody>
      </p:sp>
    </p:spTree>
    <p:extLst>
      <p:ext uri="{BB962C8B-B14F-4D97-AF65-F5344CB8AC3E}">
        <p14:creationId xmlns:p14="http://schemas.microsoft.com/office/powerpoint/2010/main" val="15993027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A2AB65E-CF44-24AC-89A3-2BD35BC495F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387579" y="100617"/>
            <a:ext cx="2609855" cy="1620027"/>
          </a:xfrm>
          <a:prstGeom prst="rect">
            <a:avLst/>
          </a:prstGeom>
        </p:spPr>
      </p:pic>
      <p:sp>
        <p:nvSpPr>
          <p:cNvPr id="3" name="Rectángulo 2">
            <a:extLst>
              <a:ext uri="{FF2B5EF4-FFF2-40B4-BE49-F238E27FC236}">
                <a16:creationId xmlns:a16="http://schemas.microsoft.com/office/drawing/2014/main" id="{60E2CAB3-C738-6191-2993-9E69013A0070}"/>
              </a:ext>
            </a:extLst>
          </p:cNvPr>
          <p:cNvSpPr/>
          <p:nvPr/>
        </p:nvSpPr>
        <p:spPr>
          <a:xfrm>
            <a:off x="2753032" y="294967"/>
            <a:ext cx="8849033" cy="14256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3600" b="1" dirty="0">
                <a:latin typeface="Times New Roman" panose="02020603050405020304" pitchFamily="18" charset="0"/>
                <a:cs typeface="Times New Roman" panose="02020603050405020304" pitchFamily="18" charset="0"/>
              </a:rPr>
              <a:t>COMISION DE OBRAS PUBLICAS VIALIDAD E INFRAESTRUCTURA</a:t>
            </a:r>
          </a:p>
        </p:txBody>
      </p:sp>
      <p:grpSp>
        <p:nvGrpSpPr>
          <p:cNvPr id="4" name="Grupo 3">
            <a:extLst>
              <a:ext uri="{FF2B5EF4-FFF2-40B4-BE49-F238E27FC236}">
                <a16:creationId xmlns:a16="http://schemas.microsoft.com/office/drawing/2014/main" id="{9FF32EF1-8AFA-F7ED-A2FD-32FEB4B01DB0}"/>
              </a:ext>
            </a:extLst>
          </p:cNvPr>
          <p:cNvGrpSpPr/>
          <p:nvPr/>
        </p:nvGrpSpPr>
        <p:grpSpPr>
          <a:xfrm>
            <a:off x="0" y="5645484"/>
            <a:ext cx="12218309" cy="1212516"/>
            <a:chOff x="-12327" y="5645484"/>
            <a:chExt cx="12218309" cy="1212516"/>
          </a:xfrm>
        </p:grpSpPr>
        <p:sp>
          <p:nvSpPr>
            <p:cNvPr id="5" name="Forma libre: forma 4">
              <a:extLst>
                <a:ext uri="{FF2B5EF4-FFF2-40B4-BE49-F238E27FC236}">
                  <a16:creationId xmlns:a16="http://schemas.microsoft.com/office/drawing/2014/main" id="{19EBB564-3FF3-3668-D1DE-D0587B78DBC3}"/>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orma libre: forma 5">
              <a:extLst>
                <a:ext uri="{FF2B5EF4-FFF2-40B4-BE49-F238E27FC236}">
                  <a16:creationId xmlns:a16="http://schemas.microsoft.com/office/drawing/2014/main" id="{0DA32AB5-D635-9280-DE50-847D8EEF97A6}"/>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pic>
        <p:nvPicPr>
          <p:cNvPr id="8" name="Imagen 7">
            <a:extLst>
              <a:ext uri="{FF2B5EF4-FFF2-40B4-BE49-F238E27FC236}">
                <a16:creationId xmlns:a16="http://schemas.microsoft.com/office/drawing/2014/main" id="{59F5EE39-D492-75E3-D82C-2189C95E3F05}"/>
              </a:ext>
            </a:extLst>
          </p:cNvPr>
          <p:cNvPicPr>
            <a:picLocks noChangeAspect="1"/>
          </p:cNvPicPr>
          <p:nvPr/>
        </p:nvPicPr>
        <p:blipFill>
          <a:blip r:embed="rId3"/>
          <a:stretch>
            <a:fillRect/>
          </a:stretch>
        </p:blipFill>
        <p:spPr>
          <a:xfrm>
            <a:off x="3715365" y="1914994"/>
            <a:ext cx="7886700" cy="4267200"/>
          </a:xfrm>
          <a:prstGeom prst="rect">
            <a:avLst/>
          </a:prstGeom>
        </p:spPr>
      </p:pic>
      <p:sp>
        <p:nvSpPr>
          <p:cNvPr id="9" name="Rectángulo 8">
            <a:extLst>
              <a:ext uri="{FF2B5EF4-FFF2-40B4-BE49-F238E27FC236}">
                <a16:creationId xmlns:a16="http://schemas.microsoft.com/office/drawing/2014/main" id="{46A09B76-C50E-826D-82AD-6001106A5C46}"/>
              </a:ext>
            </a:extLst>
          </p:cNvPr>
          <p:cNvSpPr/>
          <p:nvPr/>
        </p:nvSpPr>
        <p:spPr>
          <a:xfrm>
            <a:off x="387579" y="2546555"/>
            <a:ext cx="3132369" cy="2477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dirty="0"/>
              <a:t>Se constató la llegada de adoquines, los cuales fueron colocados próximamente en la entrada de la vía de San Gerardo, como parte de las acciones destinadas al mejoramiento de la infraestructura vial del sector.</a:t>
            </a:r>
            <a:endParaRPr lang="en-US" dirty="0"/>
          </a:p>
        </p:txBody>
      </p:sp>
      <p:sp>
        <p:nvSpPr>
          <p:cNvPr id="7" name="CuadroTexto 6">
            <a:extLst>
              <a:ext uri="{FF2B5EF4-FFF2-40B4-BE49-F238E27FC236}">
                <a16:creationId xmlns:a16="http://schemas.microsoft.com/office/drawing/2014/main" id="{4D77AF28-F0CF-0D34-45A1-91ACD73C69C6}"/>
              </a:ext>
            </a:extLst>
          </p:cNvPr>
          <p:cNvSpPr txBox="1"/>
          <p:nvPr/>
        </p:nvSpPr>
        <p:spPr>
          <a:xfrm>
            <a:off x="186272" y="5879860"/>
            <a:ext cx="6229350" cy="461665"/>
          </a:xfrm>
          <a:prstGeom prst="rect">
            <a:avLst/>
          </a:prstGeom>
          <a:noFill/>
        </p:spPr>
        <p:txBody>
          <a:bodyPr wrap="square">
            <a:spAutoFit/>
          </a:bodyPr>
          <a:lstStyle/>
          <a:p>
            <a:r>
              <a:rPr lang="es-ES" sz="2400" dirty="0">
                <a:solidFill>
                  <a:schemeClr val="bg1"/>
                </a:solidFill>
                <a:latin typeface="Britannic Bold" panose="020B0903060703020204" pitchFamily="34" charset="0"/>
              </a:rPr>
              <a:t>2025</a:t>
            </a:r>
            <a:endParaRPr lang="en-US" sz="2400" dirty="0"/>
          </a:p>
        </p:txBody>
      </p:sp>
      <p:sp>
        <p:nvSpPr>
          <p:cNvPr id="11" name="CuadroTexto 10">
            <a:extLst>
              <a:ext uri="{FF2B5EF4-FFF2-40B4-BE49-F238E27FC236}">
                <a16:creationId xmlns:a16="http://schemas.microsoft.com/office/drawing/2014/main" id="{705AED86-2330-6DDA-4986-1066D4982254}"/>
              </a:ext>
            </a:extLst>
          </p:cNvPr>
          <p:cNvSpPr txBox="1"/>
          <p:nvPr/>
        </p:nvSpPr>
        <p:spPr>
          <a:xfrm>
            <a:off x="897" y="6357882"/>
            <a:ext cx="6107430" cy="369332"/>
          </a:xfrm>
          <a:prstGeom prst="rect">
            <a:avLst/>
          </a:prstGeom>
          <a:noFill/>
        </p:spPr>
        <p:txBody>
          <a:bodyPr wrap="square">
            <a:spAutoFit/>
          </a:bodyPr>
          <a:lstStyle/>
          <a:p>
            <a:r>
              <a:rPr lang="es-ES" sz="1800" b="1" dirty="0">
                <a:solidFill>
                  <a:schemeClr val="bg1"/>
                </a:solidFill>
              </a:rPr>
              <a:t>RENDICIÓN DE CUENTAS</a:t>
            </a:r>
            <a:endParaRPr lang="es-EC" sz="1800" b="1" dirty="0">
              <a:solidFill>
                <a:schemeClr val="bg1"/>
              </a:solidFill>
            </a:endParaRPr>
          </a:p>
        </p:txBody>
      </p:sp>
    </p:spTree>
    <p:extLst>
      <p:ext uri="{BB962C8B-B14F-4D97-AF65-F5344CB8AC3E}">
        <p14:creationId xmlns:p14="http://schemas.microsoft.com/office/powerpoint/2010/main" val="10316309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827E8D0-DEB0-EACE-35CC-5342573F14D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387579" y="100617"/>
            <a:ext cx="2609855" cy="1620027"/>
          </a:xfrm>
          <a:prstGeom prst="rect">
            <a:avLst/>
          </a:prstGeom>
        </p:spPr>
      </p:pic>
      <p:sp>
        <p:nvSpPr>
          <p:cNvPr id="3" name="Rectángulo 2">
            <a:extLst>
              <a:ext uri="{FF2B5EF4-FFF2-40B4-BE49-F238E27FC236}">
                <a16:creationId xmlns:a16="http://schemas.microsoft.com/office/drawing/2014/main" id="{E0D8AA7A-12BB-4243-621B-27FB6AE2C11F}"/>
              </a:ext>
            </a:extLst>
          </p:cNvPr>
          <p:cNvSpPr/>
          <p:nvPr/>
        </p:nvSpPr>
        <p:spPr>
          <a:xfrm>
            <a:off x="3097161" y="432619"/>
            <a:ext cx="8829368" cy="13568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sz="3200" b="1" dirty="0">
                <a:latin typeface="Times New Roman" panose="02020603050405020304" pitchFamily="18" charset="0"/>
                <a:cs typeface="Times New Roman" panose="02020603050405020304" pitchFamily="18" charset="0"/>
              </a:rPr>
              <a:t>COMISION DE OBRAS PUBLICAS VIALIDAD E INFRAESTRUCTURA</a:t>
            </a:r>
          </a:p>
        </p:txBody>
      </p:sp>
      <p:grpSp>
        <p:nvGrpSpPr>
          <p:cNvPr id="4" name="Grupo 3">
            <a:extLst>
              <a:ext uri="{FF2B5EF4-FFF2-40B4-BE49-F238E27FC236}">
                <a16:creationId xmlns:a16="http://schemas.microsoft.com/office/drawing/2014/main" id="{8170E29A-A5D3-6AB1-DF87-6D8A7E19C0EC}"/>
              </a:ext>
            </a:extLst>
          </p:cNvPr>
          <p:cNvGrpSpPr/>
          <p:nvPr/>
        </p:nvGrpSpPr>
        <p:grpSpPr>
          <a:xfrm>
            <a:off x="0" y="5645484"/>
            <a:ext cx="12218309" cy="1212516"/>
            <a:chOff x="-12327" y="5645484"/>
            <a:chExt cx="12218309" cy="1212516"/>
          </a:xfrm>
        </p:grpSpPr>
        <p:sp>
          <p:nvSpPr>
            <p:cNvPr id="5" name="Forma libre: forma 4">
              <a:extLst>
                <a:ext uri="{FF2B5EF4-FFF2-40B4-BE49-F238E27FC236}">
                  <a16:creationId xmlns:a16="http://schemas.microsoft.com/office/drawing/2014/main" id="{9B30CBED-5919-C79C-A6FF-DD2F5AA0DBEB}"/>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orma libre: forma 5">
              <a:extLst>
                <a:ext uri="{FF2B5EF4-FFF2-40B4-BE49-F238E27FC236}">
                  <a16:creationId xmlns:a16="http://schemas.microsoft.com/office/drawing/2014/main" id="{B86C031A-8817-8618-9B56-D355B50A134A}"/>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7" name="CuadroTexto 6">
            <a:extLst>
              <a:ext uri="{FF2B5EF4-FFF2-40B4-BE49-F238E27FC236}">
                <a16:creationId xmlns:a16="http://schemas.microsoft.com/office/drawing/2014/main" id="{F34A790A-0D79-151F-6251-8B764C0D96FF}"/>
              </a:ext>
            </a:extLst>
          </p:cNvPr>
          <p:cNvSpPr txBox="1"/>
          <p:nvPr/>
        </p:nvSpPr>
        <p:spPr>
          <a:xfrm>
            <a:off x="186272" y="5879860"/>
            <a:ext cx="6229350" cy="461665"/>
          </a:xfrm>
          <a:prstGeom prst="rect">
            <a:avLst/>
          </a:prstGeom>
          <a:noFill/>
        </p:spPr>
        <p:txBody>
          <a:bodyPr wrap="square">
            <a:spAutoFit/>
          </a:bodyPr>
          <a:lstStyle/>
          <a:p>
            <a:r>
              <a:rPr lang="es-ES" sz="2400" dirty="0">
                <a:solidFill>
                  <a:schemeClr val="bg1"/>
                </a:solidFill>
                <a:latin typeface="Britannic Bold" panose="020B0903060703020204" pitchFamily="34" charset="0"/>
              </a:rPr>
              <a:t>2025</a:t>
            </a:r>
            <a:endParaRPr lang="en-US" sz="2400" dirty="0"/>
          </a:p>
        </p:txBody>
      </p:sp>
      <p:sp>
        <p:nvSpPr>
          <p:cNvPr id="9" name="CuadroTexto 8">
            <a:extLst>
              <a:ext uri="{FF2B5EF4-FFF2-40B4-BE49-F238E27FC236}">
                <a16:creationId xmlns:a16="http://schemas.microsoft.com/office/drawing/2014/main" id="{2A071CEB-021E-F5C1-94A2-E588EFA19A52}"/>
              </a:ext>
            </a:extLst>
          </p:cNvPr>
          <p:cNvSpPr txBox="1"/>
          <p:nvPr/>
        </p:nvSpPr>
        <p:spPr>
          <a:xfrm>
            <a:off x="147558" y="6307975"/>
            <a:ext cx="6268064" cy="369332"/>
          </a:xfrm>
          <a:prstGeom prst="rect">
            <a:avLst/>
          </a:prstGeom>
          <a:noFill/>
        </p:spPr>
        <p:txBody>
          <a:bodyPr wrap="square">
            <a:spAutoFit/>
          </a:bodyPr>
          <a:lstStyle/>
          <a:p>
            <a:r>
              <a:rPr lang="es-ES" sz="1800" b="1" dirty="0">
                <a:solidFill>
                  <a:schemeClr val="bg1"/>
                </a:solidFill>
              </a:rPr>
              <a:t>RENDICIÓN DE CUENTAS</a:t>
            </a:r>
            <a:endParaRPr lang="es-EC" sz="1800" b="1" dirty="0">
              <a:solidFill>
                <a:schemeClr val="bg1"/>
              </a:solidFill>
            </a:endParaRPr>
          </a:p>
        </p:txBody>
      </p:sp>
      <p:pic>
        <p:nvPicPr>
          <p:cNvPr id="13" name="Imagen 12">
            <a:extLst>
              <a:ext uri="{FF2B5EF4-FFF2-40B4-BE49-F238E27FC236}">
                <a16:creationId xmlns:a16="http://schemas.microsoft.com/office/drawing/2014/main" id="{95EB0068-7821-4EBE-E047-319D2AE228C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282332" y="2033501"/>
            <a:ext cx="8459025" cy="3938692"/>
          </a:xfrm>
          <a:prstGeom prst="rect">
            <a:avLst/>
          </a:prstGeom>
        </p:spPr>
      </p:pic>
      <p:sp>
        <p:nvSpPr>
          <p:cNvPr id="14" name="Rectángulo 13">
            <a:extLst>
              <a:ext uri="{FF2B5EF4-FFF2-40B4-BE49-F238E27FC236}">
                <a16:creationId xmlns:a16="http://schemas.microsoft.com/office/drawing/2014/main" id="{A111E2AB-6C33-96AE-82C4-FB525685DA9B}"/>
              </a:ext>
            </a:extLst>
          </p:cNvPr>
          <p:cNvSpPr/>
          <p:nvPr/>
        </p:nvSpPr>
        <p:spPr>
          <a:xfrm>
            <a:off x="461244" y="3715859"/>
            <a:ext cx="2714480" cy="9544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C" dirty="0"/>
              <a:t>Finalización de la colocación de adoquín</a:t>
            </a:r>
            <a:endParaRPr lang="en-US" dirty="0"/>
          </a:p>
        </p:txBody>
      </p:sp>
    </p:spTree>
    <p:extLst>
      <p:ext uri="{BB962C8B-B14F-4D97-AF65-F5344CB8AC3E}">
        <p14:creationId xmlns:p14="http://schemas.microsoft.com/office/powerpoint/2010/main" val="16522013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67840" y="118745"/>
            <a:ext cx="9585960" cy="1134110"/>
          </a:xfrm>
          <a:gradFill>
            <a:gsLst>
              <a:gs pos="50000">
                <a:schemeClr val="accent1"/>
              </a:gs>
              <a:gs pos="0">
                <a:schemeClr val="accent1">
                  <a:lumMod val="25000"/>
                  <a:lumOff val="75000"/>
                </a:schemeClr>
              </a:gs>
              <a:gs pos="100000">
                <a:schemeClr val="accent1">
                  <a:lumMod val="85000"/>
                </a:schemeClr>
              </a:gs>
            </a:gsLst>
            <a:lin ang="5400000" scaled="1"/>
          </a:gradFill>
        </p:spPr>
        <p:txBody>
          <a:bodyPr>
            <a:normAutofit fontScale="90000"/>
          </a:bodyPr>
          <a:lstStyle/>
          <a:p>
            <a:pPr algn="ctr"/>
            <a:r>
              <a:rPr lang="es-MX" altLang="en-US" b="1"/>
              <a:t>COMISION DE VIALIDAD OBRAS PÙBLICAS E INFRAESTRUCTURA</a:t>
            </a:r>
          </a:p>
        </p:txBody>
      </p:sp>
      <p:sp>
        <p:nvSpPr>
          <p:cNvPr id="15" name="Diagrama de flujo: proceso 14"/>
          <p:cNvSpPr/>
          <p:nvPr/>
        </p:nvSpPr>
        <p:spPr>
          <a:xfrm>
            <a:off x="6414135" y="1311910"/>
            <a:ext cx="5636260" cy="460756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1407160"/>
            <a:ext cx="6108700" cy="4512945"/>
          </a:xfrm>
          <a:prstGeom prst="rect">
            <a:avLst/>
          </a:prstGeom>
          <a:solidFill>
            <a:schemeClr val="accent5">
              <a:lumMod val="75000"/>
            </a:schemeClr>
          </a:solidFill>
        </p:spPr>
        <p:txBody>
          <a:bodyPr wrap="square" rtlCol="0">
            <a:noAutofit/>
          </a:bodyPr>
          <a:lstStyle/>
          <a:p>
            <a:pPr algn="just" eaLnBrk="0" fontAlgn="base" hangingPunct="0"/>
            <a:r>
              <a:rPr lang="es-MX" altLang="es-EC" sz="2400" dirty="0">
                <a:solidFill>
                  <a:srgbClr val="000000">
                    <a:lumMod val="95000"/>
                    <a:lumOff val="5000"/>
                  </a:srgbClr>
                </a:solidFill>
                <a:latin typeface="Times New Roman" panose="02020603050405020304" pitchFamily="18" charset="0"/>
                <a:ea typeface="Arial" panose="020B0604020202020204" pitchFamily="34" charset="0"/>
                <a:cs typeface="Times New Roman" panose="02020603050405020304" pitchFamily="18" charset="0"/>
                <a:sym typeface="+mn-ea"/>
              </a:rPr>
              <a:t>La Comisión de Vialidad, Obras Públicas e Infraestructura tiene a su cargo el acompañamiento, coordinación y seguimiento de los trabajos de mantenimiento de los espacios públicos de la parroquia, así como la atención de labores relacionadas con el mantenimiento y las emergencias viales. De igual manera, es responsable de supervisar y apoyar la ejecución de obras públicas que se desarrollen en beneficio de la comunidad y contribuyan al mejoramiento de la infraestructura parroquial.</a:t>
            </a:r>
            <a:endParaRPr lang="en-US" sz="2400" b="1" dirty="0">
              <a:solidFill>
                <a:schemeClr val="bg1"/>
              </a:solidFill>
            </a:endParaRPr>
          </a:p>
        </p:txBody>
      </p:sp>
      <p:sp>
        <p:nvSpPr>
          <p:cNvPr id="32" name="CuadroTexto 31"/>
          <p:cNvSpPr txBox="1"/>
          <p:nvPr/>
        </p:nvSpPr>
        <p:spPr>
          <a:xfrm>
            <a:off x="-13982" y="6321272"/>
            <a:ext cx="3909270" cy="46037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4135" y="1312545"/>
            <a:ext cx="5636260" cy="460756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6014720" y="0"/>
            <a:ext cx="6042025" cy="670052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82245" y="850900"/>
            <a:ext cx="5603875" cy="4794250"/>
          </a:xfrm>
          <a:prstGeom prst="rect">
            <a:avLst/>
          </a:prstGeom>
          <a:solidFill>
            <a:schemeClr val="accent5">
              <a:lumMod val="75000"/>
            </a:schemeClr>
          </a:solidFill>
        </p:spPr>
        <p:txBody>
          <a:bodyPr wrap="square" rtlCol="0">
            <a:noAutofit/>
          </a:bodyPr>
          <a:lstStyle/>
          <a:p>
            <a:r>
              <a:rPr lang="es-MX" sz="2800" dirty="0">
                <a:sym typeface="+mn-ea"/>
              </a:rPr>
              <a:t>En el mes de enero, asistí a la vía Cristal–Aguarongos, conjuntamente con el señor Presidente, con la finalidad de habilitar el paso vehicular y peatonal, así como realizar el desalojo del material que se había derrumbado a causa del fuerte temporal invernal, gracias al valioso apoyo de la Prefectura del Azuay, que nos facilitó la maquinaria necesaria para atender la emergencia.</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a:stretch>
            <a:fillRect/>
          </a:stretch>
        </p:blipFill>
        <p:spPr>
          <a:xfrm>
            <a:off x="6014085" y="635"/>
            <a:ext cx="6043295" cy="2968625"/>
          </a:xfrm>
          <a:prstGeom prst="rect">
            <a:avLst/>
          </a:prstGeom>
        </p:spPr>
      </p:pic>
      <p:pic>
        <p:nvPicPr>
          <p:cNvPr id="5" name="Imagen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014720" y="3074670"/>
            <a:ext cx="6042660" cy="348996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5870575" y="255905"/>
            <a:ext cx="6186170" cy="566356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575" y="1246386"/>
            <a:ext cx="5603759" cy="3538220"/>
          </a:xfrm>
          <a:prstGeom prst="rect">
            <a:avLst/>
          </a:prstGeom>
          <a:solidFill>
            <a:schemeClr val="accent5">
              <a:lumMod val="75000"/>
            </a:schemeClr>
          </a:solidFill>
        </p:spPr>
        <p:txBody>
          <a:bodyPr wrap="square" rtlCol="0">
            <a:spAutoFit/>
          </a:bodyPr>
          <a:lstStyle/>
          <a:p>
            <a:r>
              <a:rPr lang="es-MX" sz="2800" dirty="0">
                <a:sym typeface="+mn-ea"/>
              </a:rPr>
              <a:t>Asimismo, en el mes de enero se realizó la minga de limpieza de las cunetas, y bacheo en las partes mas criticas desde el Seguro Social Campesino hasta el sector Cristal, contando con el valioso apoyo de la Tenencia Política, el equipo del GAD Parroquial y la población en general.</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870575" y="255905"/>
            <a:ext cx="6185535" cy="2983865"/>
          </a:xfrm>
          <a:prstGeom prst="rect">
            <a:avLst/>
          </a:prstGeom>
        </p:spPr>
      </p:pic>
      <p:pic>
        <p:nvPicPr>
          <p:cNvPr id="5" name="Imagen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869940" y="3298190"/>
            <a:ext cx="6186805" cy="262128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582160" y="79375"/>
            <a:ext cx="7474585" cy="648462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917575"/>
            <a:ext cx="4298950" cy="4551680"/>
          </a:xfrm>
          <a:prstGeom prst="rect">
            <a:avLst/>
          </a:prstGeom>
          <a:solidFill>
            <a:schemeClr val="accent5">
              <a:lumMod val="75000"/>
            </a:schemeClr>
          </a:solidFill>
        </p:spPr>
        <p:txBody>
          <a:bodyPr wrap="square" rtlCol="0">
            <a:noAutofit/>
          </a:bodyPr>
          <a:lstStyle/>
          <a:p>
            <a:r>
              <a:rPr lang="es-MX" sz="2800" dirty="0">
                <a:sym typeface="+mn-ea"/>
              </a:rPr>
              <a:t>En la vía de Cristal Bajo se realizó una minga para efectuar la excavación y la colocación de una tubería, con el objetivo de canalizar adecuadamente el agua y evitar que cause inconvenientes en la vialidad.</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2160" y="184785"/>
            <a:ext cx="3585845" cy="3045460"/>
          </a:xfrm>
          <a:prstGeom prst="rect">
            <a:avLst/>
          </a:prstGeom>
        </p:spPr>
      </p:pic>
      <p:pic>
        <p:nvPicPr>
          <p:cNvPr id="4" name="Imagen 3"/>
          <p:cNvPicPr>
            <a:picLocks noChangeAspect="1"/>
          </p:cNvPicPr>
          <p:nvPr/>
        </p:nvPicPr>
        <p:blipFill>
          <a:blip r:embed="rId4"/>
          <a:stretch>
            <a:fillRect/>
          </a:stretch>
        </p:blipFill>
        <p:spPr>
          <a:xfrm>
            <a:off x="8372475" y="184785"/>
            <a:ext cx="3748405" cy="3045460"/>
          </a:xfrm>
          <a:prstGeom prst="rect">
            <a:avLst/>
          </a:prstGeom>
        </p:spPr>
      </p:pic>
      <p:pic>
        <p:nvPicPr>
          <p:cNvPr id="5" name="Imagen 4"/>
          <p:cNvPicPr>
            <a:picLocks noChangeAspect="1"/>
          </p:cNvPicPr>
          <p:nvPr/>
        </p:nvPicPr>
        <p:blipFill>
          <a:blip r:embed="rId5"/>
          <a:stretch>
            <a:fillRect/>
          </a:stretch>
        </p:blipFill>
        <p:spPr>
          <a:xfrm>
            <a:off x="5796915" y="3338195"/>
            <a:ext cx="5410835" cy="322580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801235" y="635"/>
            <a:ext cx="7255510" cy="656463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821690"/>
            <a:ext cx="4298950" cy="4411345"/>
          </a:xfrm>
          <a:prstGeom prst="rect">
            <a:avLst/>
          </a:prstGeom>
          <a:solidFill>
            <a:schemeClr val="accent5">
              <a:lumMod val="75000"/>
            </a:schemeClr>
          </a:solidFill>
        </p:spPr>
        <p:txBody>
          <a:bodyPr wrap="square" rtlCol="0">
            <a:noAutofit/>
          </a:bodyPr>
          <a:lstStyle/>
          <a:p>
            <a:r>
              <a:rPr lang="en-US" altLang="es-MX" sz="2800" dirty="0">
                <a:sym typeface="+mn-ea"/>
              </a:rPr>
              <a:t>Se realiz</a:t>
            </a:r>
            <a:r>
              <a:rPr lang="en-US" altLang="en-US" sz="2800" dirty="0">
                <a:sym typeface="+mn-ea"/>
              </a:rPr>
              <a:t>ó </a:t>
            </a:r>
            <a:r>
              <a:rPr lang="en-US" altLang="es-MX" sz="2800" dirty="0">
                <a:sym typeface="+mn-ea"/>
              </a:rPr>
              <a:t>la limpieza y el tendido de material de lastre en las v</a:t>
            </a:r>
            <a:r>
              <a:rPr lang="en-US" altLang="en-US" sz="2800" dirty="0">
                <a:sym typeface="+mn-ea"/>
              </a:rPr>
              <a:t>í</a:t>
            </a:r>
            <a:r>
              <a:rPr lang="en-US" altLang="es-MX" sz="2800" dirty="0">
                <a:sym typeface="+mn-ea"/>
              </a:rPr>
              <a:t>as ubicadas en la diagonal de don Mario V</a:t>
            </a:r>
            <a:r>
              <a:rPr lang="en-US" altLang="en-US" sz="2800" dirty="0">
                <a:sym typeface="+mn-ea"/>
              </a:rPr>
              <a:t>á</a:t>
            </a:r>
            <a:r>
              <a:rPr lang="en-US" altLang="es-MX" sz="2800" dirty="0">
                <a:sym typeface="+mn-ea"/>
              </a:rPr>
              <a:t>squez y en el sector del cementerio. Asimismo, en las v</a:t>
            </a:r>
            <a:r>
              <a:rPr lang="en-US" altLang="en-US" sz="2800" dirty="0">
                <a:sym typeface="+mn-ea"/>
              </a:rPr>
              <a:t>í</a:t>
            </a:r>
            <a:r>
              <a:rPr lang="en-US" altLang="es-MX" sz="2800" dirty="0">
                <a:sym typeface="+mn-ea"/>
              </a:rPr>
              <a:t>as del estadio y del sector del Seguro se efectu</a:t>
            </a:r>
            <a:r>
              <a:rPr lang="en-US" altLang="en-US" sz="2800" dirty="0">
                <a:sym typeface="+mn-ea"/>
              </a:rPr>
              <a:t>ó </a:t>
            </a:r>
            <a:r>
              <a:rPr lang="en-US" altLang="es-MX" sz="2800" dirty="0">
                <a:sym typeface="+mn-ea"/>
              </a:rPr>
              <a:t>el tendido de material fresado.</a:t>
            </a:r>
            <a:r>
              <a:rPr lang="es-MX" sz="2800" dirty="0">
                <a:sym typeface="+mn-ea"/>
              </a:rPr>
              <a:t> </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98205" y="0"/>
            <a:ext cx="3557905" cy="310324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1235" y="0"/>
            <a:ext cx="3627120" cy="3103245"/>
          </a:xfrm>
          <a:prstGeom prst="rect">
            <a:avLst/>
          </a:prstGeom>
        </p:spPr>
      </p:pic>
      <p:pic>
        <p:nvPicPr>
          <p:cNvPr id="5" name="Imagen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07380" y="3239770"/>
            <a:ext cx="5549265" cy="3081655"/>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869180" y="0"/>
            <a:ext cx="7322185" cy="591947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495935"/>
            <a:ext cx="4717415" cy="5262245"/>
          </a:xfrm>
          <a:prstGeom prst="rect">
            <a:avLst/>
          </a:prstGeom>
          <a:solidFill>
            <a:schemeClr val="accent5">
              <a:lumMod val="75000"/>
            </a:schemeClr>
          </a:solidFill>
        </p:spPr>
        <p:txBody>
          <a:bodyPr wrap="square" rtlCol="0">
            <a:spAutoFit/>
          </a:bodyPr>
          <a:lstStyle/>
          <a:p>
            <a:r>
              <a:rPr lang="es-MX" sz="2800" dirty="0">
                <a:sym typeface="+mn-ea"/>
              </a:rPr>
              <a:t>Con el equipo del GAD Parroquial asistimos a la comunidad de San Martín Chico para brindar apoyo en la limpieza de las viviendas afectadas por el fuerte temporal invernal, colaborando en la remoción de lodo, escombros y material acumulado, con el fin de apoyar a las familias damnificadas.</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5" y="-278719"/>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80940" y="77470"/>
            <a:ext cx="3776980" cy="282257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033010" y="2980055"/>
            <a:ext cx="3775710" cy="2939415"/>
          </a:xfrm>
          <a:prstGeom prst="rect">
            <a:avLst/>
          </a:prstGeom>
        </p:spPr>
      </p:pic>
      <p:pic>
        <p:nvPicPr>
          <p:cNvPr id="5" name="Imagen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69680" y="77470"/>
            <a:ext cx="3263900" cy="2821940"/>
          </a:xfrm>
          <a:prstGeom prst="rect">
            <a:avLst/>
          </a:prstGeom>
        </p:spPr>
      </p:pic>
      <p:pic>
        <p:nvPicPr>
          <p:cNvPr id="6" name="Imagen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69680" y="2979420"/>
            <a:ext cx="3263900" cy="294005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491990" y="155575"/>
            <a:ext cx="7468235" cy="61652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1246505"/>
            <a:ext cx="3986530" cy="4224020"/>
          </a:xfrm>
          <a:prstGeom prst="rect">
            <a:avLst/>
          </a:prstGeom>
          <a:solidFill>
            <a:schemeClr val="accent5">
              <a:lumMod val="75000"/>
            </a:schemeClr>
          </a:solidFill>
        </p:spPr>
        <p:txBody>
          <a:bodyPr wrap="square" rtlCol="0">
            <a:noAutofit/>
          </a:bodyPr>
          <a:lstStyle/>
          <a:p>
            <a:r>
              <a:rPr lang="es-MX" sz="2800" dirty="0">
                <a:sym typeface="+mn-ea"/>
              </a:rPr>
              <a:t>Se realizó el pintado de las líneas viales y pasos peatonales en el centro parroquial de San Gerardo, con el propósito de mejorar la señalización y contribuir a la seguridad vial de peatones y conductores.</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622800" y="251460"/>
            <a:ext cx="3404870" cy="282003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150860" y="250825"/>
            <a:ext cx="3721735" cy="2820035"/>
          </a:xfrm>
          <a:prstGeom prst="rect">
            <a:avLst/>
          </a:prstGeom>
        </p:spPr>
      </p:pic>
      <p:pic>
        <p:nvPicPr>
          <p:cNvPr id="5" name="Imagen 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530850" y="3255645"/>
            <a:ext cx="5856605" cy="2663825"/>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6014720" y="342265"/>
            <a:ext cx="6042025" cy="557720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575" y="1246386"/>
            <a:ext cx="5603759" cy="3107690"/>
          </a:xfrm>
          <a:prstGeom prst="rect">
            <a:avLst/>
          </a:prstGeom>
          <a:solidFill>
            <a:schemeClr val="accent5">
              <a:lumMod val="75000"/>
            </a:schemeClr>
          </a:solidFill>
        </p:spPr>
        <p:txBody>
          <a:bodyPr wrap="square" rtlCol="0">
            <a:spAutoFit/>
          </a:bodyPr>
          <a:lstStyle/>
          <a:p>
            <a:r>
              <a:rPr lang="es-MX" sz="2800" dirty="0">
                <a:sym typeface="+mn-ea"/>
              </a:rPr>
              <a:t>Se asistió con maquinaria a la comunidad de San Martín Chico para realizar la limpieza y desalojo de los escombros ocasionados por los derrumbes, con el fin de habilitar el acceso y garantizar la seguridad vial del sector.</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5355" y="341630"/>
            <a:ext cx="6041390" cy="5577205"/>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5118735" y="72390"/>
            <a:ext cx="6938010" cy="634873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1246505"/>
            <a:ext cx="4716780" cy="4399915"/>
          </a:xfrm>
          <a:prstGeom prst="rect">
            <a:avLst/>
          </a:prstGeom>
          <a:solidFill>
            <a:schemeClr val="accent5">
              <a:lumMod val="75000"/>
            </a:schemeClr>
          </a:solidFill>
        </p:spPr>
        <p:txBody>
          <a:bodyPr wrap="square" rtlCol="0">
            <a:spAutoFit/>
          </a:bodyPr>
          <a:lstStyle/>
          <a:p>
            <a:r>
              <a:rPr lang="es-MX" sz="2800" dirty="0">
                <a:sym typeface="+mn-ea"/>
              </a:rPr>
              <a:t>Salí al sector Cristal–Aguarongos, en el río Alumbre, para realizar la limpieza de varios árboles y piedras que habían caído al cauce y obstaculizaban el paso del agua por el </a:t>
            </a:r>
            <a:r>
              <a:rPr lang="es-MX" sz="2800" dirty="0" err="1">
                <a:sym typeface="+mn-ea"/>
              </a:rPr>
              <a:t>ármico</a:t>
            </a:r>
            <a:r>
              <a:rPr lang="es-MX" sz="2800" dirty="0">
                <a:sym typeface="+mn-ea"/>
              </a:rPr>
              <a:t>, contando con el apoyo de la maquinaria facilitada por la Prefectura del Azuay.</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3040" y="151130"/>
            <a:ext cx="6695440" cy="3200400"/>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73040" y="3488055"/>
            <a:ext cx="6783705" cy="283337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471670" y="71755"/>
            <a:ext cx="7585075" cy="649287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1246505"/>
            <a:ext cx="4003040" cy="3969385"/>
          </a:xfrm>
          <a:prstGeom prst="rect">
            <a:avLst/>
          </a:prstGeom>
          <a:solidFill>
            <a:schemeClr val="accent5">
              <a:lumMod val="75000"/>
            </a:schemeClr>
          </a:solidFill>
        </p:spPr>
        <p:txBody>
          <a:bodyPr wrap="square" rtlCol="0">
            <a:spAutoFit/>
          </a:bodyPr>
          <a:lstStyle/>
          <a:p>
            <a:r>
              <a:rPr lang="es-MX" sz="2800" dirty="0">
                <a:sym typeface="+mn-ea"/>
              </a:rPr>
              <a:t>Se realizó la colocación de tubos para pasos de agua en la comunidad de San Martín Chico, con el objetivo de facilitar el adecuado drenaje y prevenir afectaciones en la vialidad y en los terrenos aledaños.</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1670" y="3194050"/>
            <a:ext cx="3642360" cy="323659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471670" y="71755"/>
            <a:ext cx="3642360" cy="2961005"/>
          </a:xfrm>
          <a:prstGeom prst="rect">
            <a:avLst/>
          </a:prstGeom>
        </p:spPr>
      </p:pic>
      <p:pic>
        <p:nvPicPr>
          <p:cNvPr id="5" name="Imagen 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228965" y="1615440"/>
            <a:ext cx="3799205" cy="288798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096385" y="110490"/>
            <a:ext cx="7960360" cy="637794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1246505"/>
            <a:ext cx="3743325" cy="3710940"/>
          </a:xfrm>
          <a:prstGeom prst="rect">
            <a:avLst/>
          </a:prstGeom>
          <a:solidFill>
            <a:schemeClr val="accent5">
              <a:lumMod val="75000"/>
            </a:schemeClr>
          </a:solidFill>
        </p:spPr>
        <p:txBody>
          <a:bodyPr wrap="square" rtlCol="0">
            <a:noAutofit/>
          </a:bodyPr>
          <a:lstStyle/>
          <a:p>
            <a:r>
              <a:rPr lang="es-MX" sz="2800" dirty="0">
                <a:sym typeface="+mn-ea"/>
              </a:rPr>
              <a:t>Se realizó la limpieza de la vía Cristal Bajo, ya que, debido a los derrumbes ocasionados por el temporal invernal, se encontraba obstaculizado el paso vehicular.</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097655" y="109855"/>
            <a:ext cx="4109085" cy="331914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1990" y="110490"/>
            <a:ext cx="3672205" cy="3318510"/>
          </a:xfrm>
          <a:prstGeom prst="rect">
            <a:avLst/>
          </a:prstGeom>
        </p:spPr>
      </p:pic>
      <p:pic>
        <p:nvPicPr>
          <p:cNvPr id="5" name="Imagen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96385" y="3514725"/>
            <a:ext cx="4110990" cy="2973705"/>
          </a:xfrm>
          <a:prstGeom prst="rect">
            <a:avLst/>
          </a:prstGeom>
        </p:spPr>
      </p:pic>
      <p:pic>
        <p:nvPicPr>
          <p:cNvPr id="6" name="Imagen 5"/>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302625" y="3514725"/>
            <a:ext cx="3754120" cy="297307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contenido 7"/>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5222240" y="104140"/>
            <a:ext cx="3319780" cy="3117215"/>
          </a:xfrm>
          <a:prstGeom prst="rect">
            <a:avLst/>
          </a:prstGeom>
        </p:spPr>
      </p:pic>
      <p:sp>
        <p:nvSpPr>
          <p:cNvPr id="22" name="CuadroTexto 21"/>
          <p:cNvSpPr txBox="1"/>
          <p:nvPr/>
        </p:nvSpPr>
        <p:spPr>
          <a:xfrm>
            <a:off x="132715" y="842645"/>
            <a:ext cx="4910455" cy="5077460"/>
          </a:xfrm>
          <a:prstGeom prst="rect">
            <a:avLst/>
          </a:prstGeom>
          <a:solidFill>
            <a:schemeClr val="accent5">
              <a:lumMod val="75000"/>
            </a:schemeClr>
          </a:solidFill>
        </p:spPr>
        <p:txBody>
          <a:bodyPr wrap="square" rtlCol="0">
            <a:noAutofit/>
          </a:bodyPr>
          <a:lstStyle/>
          <a:p>
            <a:r>
              <a:rPr lang="en-US" altLang="es-MX" sz="2800" b="1" dirty="0">
                <a:solidFill>
                  <a:schemeClr val="tx1"/>
                </a:solidFill>
              </a:rPr>
              <a:t>Con la ayuda de maquinaria contratada, se realizaron trabajos de bacheo en zonas cr</a:t>
            </a:r>
            <a:r>
              <a:rPr lang="en-US" altLang="en-US" sz="2800" b="1" dirty="0">
                <a:solidFill>
                  <a:schemeClr val="tx1"/>
                </a:solidFill>
              </a:rPr>
              <a:t>í</a:t>
            </a:r>
            <a:r>
              <a:rPr lang="en-US" altLang="es-MX" sz="2800" b="1" dirty="0">
                <a:solidFill>
                  <a:schemeClr val="tx1"/>
                </a:solidFill>
              </a:rPr>
              <a:t>ticas de la v</a:t>
            </a:r>
            <a:r>
              <a:rPr lang="en-US" altLang="en-US" sz="2800" b="1" dirty="0">
                <a:solidFill>
                  <a:schemeClr val="tx1"/>
                </a:solidFill>
              </a:rPr>
              <a:t>í</a:t>
            </a:r>
            <a:r>
              <a:rPr lang="en-US" altLang="es-MX" sz="2800" b="1" dirty="0">
                <a:solidFill>
                  <a:schemeClr val="tx1"/>
                </a:solidFill>
              </a:rPr>
              <a:t>a Cristal–Aguarongos. Asimismo, se llevaron a cabo labores de destape de tuber</a:t>
            </a:r>
            <a:r>
              <a:rPr lang="en-US" altLang="en-US" sz="2800" b="1" dirty="0">
                <a:solidFill>
                  <a:schemeClr val="tx1"/>
                </a:solidFill>
              </a:rPr>
              <a:t>í</a:t>
            </a:r>
            <a:r>
              <a:rPr lang="en-US" altLang="es-MX" sz="2800" b="1" dirty="0">
                <a:solidFill>
                  <a:schemeClr val="tx1"/>
                </a:solidFill>
              </a:rPr>
              <a:t>as y la profundizaci</a:t>
            </a:r>
            <a:r>
              <a:rPr lang="en-US" altLang="en-US" sz="2800" b="1" dirty="0">
                <a:solidFill>
                  <a:schemeClr val="tx1"/>
                </a:solidFill>
              </a:rPr>
              <a:t>ó</a:t>
            </a:r>
            <a:r>
              <a:rPr lang="en-US" altLang="es-MX" sz="2800" b="1" dirty="0">
                <a:solidFill>
                  <a:schemeClr val="tx1"/>
                </a:solidFill>
              </a:rPr>
              <a:t>n de cunetas en varios tramos, a fin de optimizar el drenaje y prevenir la acumulaci</a:t>
            </a:r>
            <a:r>
              <a:rPr lang="en-US" altLang="en-US" sz="2800" b="1" dirty="0">
                <a:solidFill>
                  <a:schemeClr val="tx1"/>
                </a:solidFill>
              </a:rPr>
              <a:t>ó</a:t>
            </a:r>
            <a:r>
              <a:rPr lang="en-US" altLang="es-MX" sz="2800" b="1" dirty="0">
                <a:solidFill>
                  <a:schemeClr val="tx1"/>
                </a:solidFill>
              </a:rPr>
              <a:t>n de agua.</a:t>
            </a:r>
          </a:p>
        </p:txBody>
      </p:sp>
      <p:pic>
        <p:nvPicPr>
          <p:cNvPr id="6" name="Imagen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5690" y="-233634"/>
            <a:ext cx="1734671" cy="1076089"/>
          </a:xfrm>
          <a:prstGeom prst="rect">
            <a:avLst/>
          </a:prstGeom>
        </p:spPr>
      </p:pic>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pic>
        <p:nvPicPr>
          <p:cNvPr id="10" name="Imagen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25205" y="104140"/>
            <a:ext cx="3491230" cy="3116580"/>
          </a:xfrm>
          <a:prstGeom prst="rect">
            <a:avLst/>
          </a:prstGeom>
        </p:spPr>
      </p:pic>
      <p:pic>
        <p:nvPicPr>
          <p:cNvPr id="11" name="Imagen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635" y="3310890"/>
            <a:ext cx="4712335" cy="3010535"/>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519295" y="69850"/>
            <a:ext cx="7537450" cy="649414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949960"/>
            <a:ext cx="4171315" cy="4696460"/>
          </a:xfrm>
          <a:prstGeom prst="rect">
            <a:avLst/>
          </a:prstGeom>
          <a:solidFill>
            <a:schemeClr val="accent5">
              <a:lumMod val="75000"/>
            </a:schemeClr>
          </a:solidFill>
        </p:spPr>
        <p:txBody>
          <a:bodyPr wrap="square" rtlCol="0">
            <a:noAutofit/>
          </a:bodyPr>
          <a:lstStyle/>
          <a:p>
            <a:r>
              <a:rPr lang="es-MX" sz="2800" dirty="0">
                <a:sym typeface="+mn-ea"/>
              </a:rPr>
              <a:t>En el mes de febrero se iniciaron los trabajos para el mejoramiento del ingreso a la parroquia, comenzando con la identificación y localización de las matrices de agua, con el fin de evitar afectaciones durante la ejecución de las obras.</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19295" y="138430"/>
            <a:ext cx="3542665" cy="3326130"/>
          </a:xfrm>
          <a:prstGeom prst="rect">
            <a:avLst/>
          </a:prstGeom>
        </p:spPr>
      </p:pic>
      <p:pic>
        <p:nvPicPr>
          <p:cNvPr id="5" name="Imagen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8255" y="3627755"/>
            <a:ext cx="6142990" cy="2857500"/>
          </a:xfrm>
          <a:prstGeom prst="rect">
            <a:avLst/>
          </a:prstGeom>
        </p:spPr>
      </p:pic>
      <p:pic>
        <p:nvPicPr>
          <p:cNvPr id="2" name="Imagen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88325" y="138430"/>
            <a:ext cx="3868420" cy="3325495"/>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5269865" y="635"/>
            <a:ext cx="6786880" cy="632079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208280" y="830580"/>
            <a:ext cx="4918710" cy="4438650"/>
          </a:xfrm>
          <a:prstGeom prst="rect">
            <a:avLst/>
          </a:prstGeom>
          <a:solidFill>
            <a:schemeClr val="accent5">
              <a:lumMod val="75000"/>
            </a:schemeClr>
          </a:solidFill>
        </p:spPr>
        <p:txBody>
          <a:bodyPr wrap="square" rtlCol="0">
            <a:noAutofit/>
          </a:bodyPr>
          <a:lstStyle/>
          <a:p>
            <a:r>
              <a:rPr lang="en-US" altLang="es-MX" sz="2800" b="1" dirty="0">
                <a:solidFill>
                  <a:schemeClr val="tx1"/>
                </a:solidFill>
              </a:rPr>
              <a:t>En el barrio San Luis del Valle se llev</a:t>
            </a:r>
            <a:r>
              <a:rPr lang="en-US" altLang="en-US" sz="2800" b="1" dirty="0">
                <a:solidFill>
                  <a:schemeClr val="tx1"/>
                </a:solidFill>
              </a:rPr>
              <a:t>ó </a:t>
            </a:r>
            <a:r>
              <a:rPr lang="en-US" altLang="es-MX" sz="2800" b="1" dirty="0">
                <a:solidFill>
                  <a:schemeClr val="tx1"/>
                </a:solidFill>
              </a:rPr>
              <a:t>a cabo una minga comunitaria con el objetivo de realizar la limpieza de las cunetas, contribuyendo al adecuado drenaje de aguas lluvias. Asimismo, se procedi</a:t>
            </a:r>
            <a:r>
              <a:rPr lang="en-US" altLang="en-US" sz="2800" b="1" dirty="0">
                <a:solidFill>
                  <a:schemeClr val="tx1"/>
                </a:solidFill>
              </a:rPr>
              <a:t>ó </a:t>
            </a:r>
            <a:r>
              <a:rPr lang="en-US" altLang="es-MX" sz="2800" b="1" dirty="0">
                <a:solidFill>
                  <a:schemeClr val="tx1"/>
                </a:solidFill>
              </a:rPr>
              <a:t>a la colocaci</a:t>
            </a:r>
            <a:r>
              <a:rPr lang="en-US" altLang="en-US" sz="2800" b="1" dirty="0">
                <a:solidFill>
                  <a:schemeClr val="tx1"/>
                </a:solidFill>
              </a:rPr>
              <a:t>ó</a:t>
            </a:r>
            <a:r>
              <a:rPr lang="en-US" altLang="es-MX" sz="2800" b="1" dirty="0">
                <a:solidFill>
                  <a:schemeClr val="tx1"/>
                </a:solidFill>
              </a:rPr>
              <a:t>n de un tubo en la v</a:t>
            </a:r>
            <a:r>
              <a:rPr lang="en-US" altLang="en-US" sz="2800" b="1" dirty="0">
                <a:solidFill>
                  <a:schemeClr val="tx1"/>
                </a:solidFill>
              </a:rPr>
              <a:t>í</a:t>
            </a:r>
            <a:r>
              <a:rPr lang="en-US" altLang="es-MX" sz="2800" b="1" dirty="0">
                <a:solidFill>
                  <a:schemeClr val="tx1"/>
                </a:solidFill>
              </a:rPr>
              <a:t>a, con la finalidad de mejorar el paso del agua</a:t>
            </a:r>
            <a:r>
              <a:rPr lang="es-MX" altLang="en-US" sz="2800" b="1" dirty="0">
                <a:solidFill>
                  <a:schemeClr val="tx1"/>
                </a:solidFill>
              </a:rPr>
              <a:t>.</a:t>
            </a: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0125" y="-245699"/>
            <a:ext cx="1734671" cy="1076089"/>
          </a:xfrm>
          <a:prstGeom prst="rect">
            <a:avLst/>
          </a:prstGeom>
        </p:spPr>
      </p:pic>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1710" y="85725"/>
            <a:ext cx="3402965" cy="2605405"/>
          </a:xfrm>
          <a:prstGeom prst="rect">
            <a:avLst/>
          </a:prstGeom>
        </p:spPr>
      </p:pic>
      <p:pic>
        <p:nvPicPr>
          <p:cNvPr id="5" name="Imagen 4"/>
          <p:cNvPicPr>
            <a:picLocks noChangeAspect="1"/>
          </p:cNvPicPr>
          <p:nvPr/>
        </p:nvPicPr>
        <p:blipFill>
          <a:blip r:embed="rId4"/>
          <a:stretch>
            <a:fillRect/>
          </a:stretch>
        </p:blipFill>
        <p:spPr>
          <a:xfrm>
            <a:off x="6096000" y="2927350"/>
            <a:ext cx="5464810" cy="3152140"/>
          </a:xfrm>
          <a:prstGeom prst="rect">
            <a:avLst/>
          </a:prstGeom>
        </p:spPr>
      </p:pic>
      <p:pic>
        <p:nvPicPr>
          <p:cNvPr id="6" name="Imagen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51780" y="85725"/>
            <a:ext cx="3208655" cy="2605405"/>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5101590" y="79375"/>
            <a:ext cx="6955155" cy="641223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895985"/>
            <a:ext cx="4734560" cy="4750435"/>
          </a:xfrm>
          <a:prstGeom prst="rect">
            <a:avLst/>
          </a:prstGeom>
          <a:solidFill>
            <a:schemeClr val="accent5">
              <a:lumMod val="75000"/>
            </a:schemeClr>
          </a:solidFill>
        </p:spPr>
        <p:txBody>
          <a:bodyPr wrap="square" rtlCol="0">
            <a:noAutofit/>
          </a:bodyPr>
          <a:lstStyle/>
          <a:p>
            <a:r>
              <a:rPr lang="es-MX" sz="2800" dirty="0">
                <a:sym typeface="+mn-ea"/>
              </a:rPr>
              <a:t>Junto con la compañera de Fiscalización, nos trasladamos a la comunidad de San Martín Chico con una retroexcavadora para realizar la limpieza de un tramo vial y destapar una tubería que se encontraba obstruida por escombros, lo cual impedía la </a:t>
            </a:r>
            <a:r>
              <a:rPr lang="es-MX" sz="2800" dirty="0" err="1">
                <a:sym typeface="+mn-ea"/>
              </a:rPr>
              <a:t>transitabilidad</a:t>
            </a:r>
            <a:r>
              <a:rPr lang="es-MX" sz="2800" dirty="0">
                <a:sym typeface="+mn-ea"/>
              </a:rPr>
              <a:t> vehicular en el sector.</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a:stretch>
            <a:fillRect/>
          </a:stretch>
        </p:blipFill>
        <p:spPr>
          <a:xfrm>
            <a:off x="5198745" y="697230"/>
            <a:ext cx="3424555" cy="4756150"/>
          </a:xfrm>
          <a:prstGeom prst="rect">
            <a:avLst/>
          </a:prstGeom>
        </p:spPr>
      </p:pic>
      <p:pic>
        <p:nvPicPr>
          <p:cNvPr id="4" name="Imagen 3"/>
          <p:cNvPicPr>
            <a:picLocks noChangeAspect="1"/>
          </p:cNvPicPr>
          <p:nvPr/>
        </p:nvPicPr>
        <p:blipFill>
          <a:blip r:embed="rId4"/>
          <a:stretch>
            <a:fillRect/>
          </a:stretch>
        </p:blipFill>
        <p:spPr>
          <a:xfrm>
            <a:off x="8689975" y="696595"/>
            <a:ext cx="3241675" cy="4756785"/>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6014720" y="486410"/>
            <a:ext cx="6042025" cy="543306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575" y="1246386"/>
            <a:ext cx="5603759" cy="3969385"/>
          </a:xfrm>
          <a:prstGeom prst="rect">
            <a:avLst/>
          </a:prstGeom>
          <a:solidFill>
            <a:schemeClr val="accent5">
              <a:lumMod val="75000"/>
            </a:schemeClr>
          </a:solidFill>
        </p:spPr>
        <p:txBody>
          <a:bodyPr wrap="square" rtlCol="0">
            <a:spAutoFit/>
          </a:bodyPr>
          <a:lstStyle/>
          <a:p>
            <a:r>
              <a:rPr lang="es-MX" altLang="en-US" sz="2800" b="1" dirty="0">
                <a:solidFill>
                  <a:schemeClr val="tx1"/>
                </a:solidFill>
              </a:rPr>
              <a:t>S</a:t>
            </a:r>
            <a:r>
              <a:rPr lang="en-US" altLang="es-MX" sz="2800" b="1" dirty="0">
                <a:solidFill>
                  <a:schemeClr val="tx1"/>
                </a:solidFill>
              </a:rPr>
              <a:t>e brind</a:t>
            </a:r>
            <a:r>
              <a:rPr lang="en-US" altLang="en-US" sz="2800" b="1" dirty="0">
                <a:solidFill>
                  <a:schemeClr val="tx1"/>
                </a:solidFill>
              </a:rPr>
              <a:t>ó </a:t>
            </a:r>
            <a:r>
              <a:rPr lang="en-US" altLang="es-MX" sz="2800" b="1" dirty="0">
                <a:solidFill>
                  <a:schemeClr val="tx1"/>
                </a:solidFill>
              </a:rPr>
              <a:t>apoyo con maquinaria para la remoci</a:t>
            </a:r>
            <a:r>
              <a:rPr lang="en-US" altLang="en-US" sz="2800" b="1" dirty="0">
                <a:solidFill>
                  <a:schemeClr val="tx1"/>
                </a:solidFill>
              </a:rPr>
              <a:t>ó</a:t>
            </a:r>
            <a:r>
              <a:rPr lang="en-US" altLang="es-MX" sz="2800" b="1" dirty="0">
                <a:solidFill>
                  <a:schemeClr val="tx1"/>
                </a:solidFill>
              </a:rPr>
              <a:t>n de escombros arrastrados por las aguas, los cuales afectaron la vivienda de la se</a:t>
            </a:r>
            <a:r>
              <a:rPr lang="en-US" altLang="en-US" sz="2800" b="1" dirty="0">
                <a:solidFill>
                  <a:schemeClr val="tx1"/>
                </a:solidFill>
              </a:rPr>
              <a:t>ñ</a:t>
            </a:r>
            <a:r>
              <a:rPr lang="en-US" altLang="es-MX" sz="2800" b="1" dirty="0">
                <a:solidFill>
                  <a:schemeClr val="tx1"/>
                </a:solidFill>
              </a:rPr>
              <a:t>ora Mar</a:t>
            </a:r>
            <a:r>
              <a:rPr lang="en-US" altLang="en-US" sz="2800" b="1" dirty="0">
                <a:solidFill>
                  <a:schemeClr val="tx1"/>
                </a:solidFill>
              </a:rPr>
              <a:t>í</a:t>
            </a:r>
            <a:r>
              <a:rPr lang="en-US" altLang="es-MX" sz="2800" b="1" dirty="0">
                <a:solidFill>
                  <a:schemeClr val="tx1"/>
                </a:solidFill>
              </a:rPr>
              <a:t>a Hern</a:t>
            </a:r>
            <a:r>
              <a:rPr lang="en-US" altLang="en-US" sz="2800" b="1" dirty="0">
                <a:solidFill>
                  <a:schemeClr val="tx1"/>
                </a:solidFill>
              </a:rPr>
              <a:t>á</a:t>
            </a:r>
            <a:r>
              <a:rPr lang="en-US" altLang="es-MX" sz="2800" b="1" dirty="0">
                <a:solidFill>
                  <a:schemeClr val="tx1"/>
                </a:solidFill>
              </a:rPr>
              <a:t>ndez. Como parte de las acciones ejecutadas, se dejaron las cunetas con mayor profundidad, a fin de optimizar el drenaje y reducir riesgos futuros.</a:t>
            </a: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6805" y="589280"/>
            <a:ext cx="5719445" cy="5168265"/>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598035" y="1270"/>
            <a:ext cx="7458710" cy="656399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1297305"/>
            <a:ext cx="4172585" cy="4222750"/>
          </a:xfrm>
          <a:prstGeom prst="rect">
            <a:avLst/>
          </a:prstGeom>
          <a:solidFill>
            <a:schemeClr val="accent5">
              <a:lumMod val="75000"/>
            </a:schemeClr>
          </a:solidFill>
        </p:spPr>
        <p:txBody>
          <a:bodyPr wrap="square" rtlCol="0">
            <a:noAutofit/>
          </a:bodyPr>
          <a:lstStyle/>
          <a:p>
            <a:r>
              <a:rPr lang="es-MX" sz="2800" dirty="0">
                <a:sym typeface="+mn-ea"/>
              </a:rPr>
              <a:t>Se realizó la inspección de los trabajos que se están ejecutando en la tercera y última etapa del parque central, con el fin de verificar el avance de la obra y el cumplimiento de las actividades planificadas.</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a:stretch>
            <a:fillRect/>
          </a:stretch>
        </p:blipFill>
        <p:spPr>
          <a:xfrm>
            <a:off x="4875530" y="137160"/>
            <a:ext cx="6701155" cy="3291840"/>
          </a:xfrm>
          <a:prstGeom prst="rect">
            <a:avLst/>
          </a:prstGeom>
        </p:spPr>
      </p:pic>
      <p:pic>
        <p:nvPicPr>
          <p:cNvPr id="4" name="Imagen 3"/>
          <p:cNvPicPr>
            <a:picLocks noChangeAspect="1"/>
          </p:cNvPicPr>
          <p:nvPr/>
        </p:nvPicPr>
        <p:blipFill>
          <a:blip r:embed="rId4"/>
          <a:stretch>
            <a:fillRect/>
          </a:stretch>
        </p:blipFill>
        <p:spPr>
          <a:xfrm>
            <a:off x="4876165" y="3532505"/>
            <a:ext cx="6700520" cy="2891790"/>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0" y="1243330"/>
            <a:ext cx="6421755" cy="4514850"/>
          </a:xfrm>
          <a:prstGeom prst="rect">
            <a:avLst/>
          </a:prstGeom>
          <a:solidFill>
            <a:schemeClr val="accent5">
              <a:lumMod val="75000"/>
            </a:schemeClr>
          </a:solidFill>
        </p:spPr>
        <p:txBody>
          <a:bodyPr wrap="square" rtlCol="0">
            <a:noAutofit/>
          </a:bodyPr>
          <a:lstStyle/>
          <a:p>
            <a:r>
              <a:rPr lang="es-MX" sz="2800" dirty="0">
                <a:sym typeface="+mn-ea"/>
              </a:rPr>
              <a:t>En el mes de mayo, durante el período correspondiente al uso de mis vacaciones del año 2024, y en virtud de la resolución adoptada por la Junta Parroquial en sesión legalmente convocada, se procedió a la reestructuración y reasignación de comisiones, quedando designada mi persona como responsable de la Comisión Cultural, Social y Deportiva, de conformidad con lo resuelto.</a:t>
            </a:r>
            <a:endParaRPr lang="en-US" sz="2800" b="1" dirty="0">
              <a:solidFill>
                <a:schemeClr val="bg1"/>
              </a:solidFill>
            </a:endParaRPr>
          </a:p>
        </p:txBody>
      </p:sp>
      <p:sp>
        <p:nvSpPr>
          <p:cNvPr id="32" name="CuadroTexto 31"/>
          <p:cNvSpPr txBox="1"/>
          <p:nvPr/>
        </p:nvSpPr>
        <p:spPr>
          <a:xfrm>
            <a:off x="-13982" y="6321272"/>
            <a:ext cx="3909270" cy="46037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8" name="Título 1"/>
          <p:cNvSpPr>
            <a:spLocks noGrp="1"/>
          </p:cNvSpPr>
          <p:nvPr/>
        </p:nvSpPr>
        <p:spPr>
          <a:xfrm>
            <a:off x="1767840" y="118745"/>
            <a:ext cx="9585960" cy="957580"/>
          </a:xfrm>
          <a:prstGeom prst="rect">
            <a:avLst/>
          </a:prstGeom>
          <a:gradFill>
            <a:gsLst>
              <a:gs pos="50000">
                <a:schemeClr val="accent1"/>
              </a:gs>
              <a:gs pos="0">
                <a:schemeClr val="accent1">
                  <a:lumMod val="25000"/>
                  <a:lumOff val="75000"/>
                </a:schemeClr>
              </a:gs>
              <a:gs pos="100000">
                <a:schemeClr val="accent1">
                  <a:lumMod val="85000"/>
                </a:schemeClr>
              </a:gs>
            </a:gsLst>
            <a:lin ang="5400000" scaled="1"/>
          </a:gra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altLang="en-US" b="1"/>
              <a:t>COMISION CULTURAL SOCIAL Y DEPORTIVA</a:t>
            </a:r>
          </a:p>
        </p:txBody>
      </p:sp>
      <p:pic>
        <p:nvPicPr>
          <p:cNvPr id="10" name="Imagen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054215" y="1243330"/>
            <a:ext cx="4299585" cy="5077460"/>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5770245" y="155575"/>
            <a:ext cx="6348730" cy="616585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13030" y="988695"/>
            <a:ext cx="5350510" cy="4544695"/>
          </a:xfrm>
          <a:prstGeom prst="rect">
            <a:avLst/>
          </a:prstGeom>
          <a:solidFill>
            <a:schemeClr val="accent5">
              <a:lumMod val="75000"/>
            </a:schemeClr>
          </a:solidFill>
        </p:spPr>
        <p:txBody>
          <a:bodyPr wrap="square" rtlCol="0">
            <a:noAutofit/>
          </a:bodyPr>
          <a:lstStyle/>
          <a:p>
            <a:r>
              <a:rPr lang="es-MX" sz="2400" dirty="0">
                <a:sym typeface="+mn-ea"/>
              </a:rPr>
              <a:t>Se presentó el proyecto denominado “Diversión sin Límites”, correspondiente a la colonia vacacional, mismo que fue puesto en conocimiento del pleno de la Junta Parroquial y aprobado en sesión. El proyecto contempló la ejecución de diversas actividades recreativas, culturales y deportivas durante el lapso de una semana, concluyendo con una salida pedagógica al Zoológico Amaru Finalmente, se realizó la clausura de la colonia vacacional en el parque central.</a:t>
            </a:r>
            <a:endParaRPr lang="en-US" sz="24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a:stretch>
            <a:fillRect/>
          </a:stretch>
        </p:blipFill>
        <p:spPr>
          <a:xfrm>
            <a:off x="5577205" y="154940"/>
            <a:ext cx="3418205" cy="6167120"/>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95410" y="3190240"/>
            <a:ext cx="3123565" cy="3131820"/>
          </a:xfrm>
          <a:prstGeom prst="rect">
            <a:avLst/>
          </a:prstGeom>
        </p:spPr>
      </p:pic>
      <p:pic>
        <p:nvPicPr>
          <p:cNvPr id="5" name="Imagen 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9015095" y="173990"/>
            <a:ext cx="3208655" cy="2844800"/>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5852795" y="72390"/>
            <a:ext cx="6203950" cy="634428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575" y="1246386"/>
            <a:ext cx="5603759" cy="3538220"/>
          </a:xfrm>
          <a:prstGeom prst="rect">
            <a:avLst/>
          </a:prstGeom>
          <a:solidFill>
            <a:schemeClr val="accent5">
              <a:lumMod val="75000"/>
            </a:schemeClr>
          </a:solidFill>
        </p:spPr>
        <p:txBody>
          <a:bodyPr wrap="square" rtlCol="0">
            <a:spAutoFit/>
          </a:bodyPr>
          <a:lstStyle/>
          <a:p>
            <a:r>
              <a:rPr lang="es-MX" sz="2800" dirty="0">
                <a:sym typeface="+mn-ea"/>
              </a:rPr>
              <a:t>Se realizó una minga de limpieza en el estadio parroquial, con el objetivo de adecuar el espacio para que los niños puedan asistir a los entrenamientos deportivos. Esta actividad se llevó a cabo gracias al valioso apoyo de los padres de familia y del profesor de fútbol.</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a:stretch>
            <a:fillRect/>
          </a:stretch>
        </p:blipFill>
        <p:spPr>
          <a:xfrm>
            <a:off x="6435725" y="307340"/>
            <a:ext cx="5010785" cy="2881630"/>
          </a:xfrm>
          <a:prstGeom prst="rect">
            <a:avLst/>
          </a:prstGeom>
        </p:spPr>
      </p:pic>
      <p:pic>
        <p:nvPicPr>
          <p:cNvPr id="4" name="Imagen 3"/>
          <p:cNvPicPr>
            <a:picLocks noChangeAspect="1"/>
          </p:cNvPicPr>
          <p:nvPr/>
        </p:nvPicPr>
        <p:blipFill>
          <a:blip r:embed="rId4"/>
          <a:stretch>
            <a:fillRect/>
          </a:stretch>
        </p:blipFill>
        <p:spPr>
          <a:xfrm>
            <a:off x="6519545" y="3515360"/>
            <a:ext cx="4871085" cy="2684145"/>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6014720" y="448945"/>
            <a:ext cx="6042025" cy="547052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829945"/>
            <a:ext cx="5763260" cy="4816475"/>
          </a:xfrm>
          <a:prstGeom prst="rect">
            <a:avLst/>
          </a:prstGeom>
          <a:solidFill>
            <a:schemeClr val="accent5">
              <a:lumMod val="75000"/>
            </a:schemeClr>
          </a:solidFill>
        </p:spPr>
        <p:txBody>
          <a:bodyPr wrap="square" rtlCol="0">
            <a:noAutofit/>
          </a:bodyPr>
          <a:lstStyle/>
          <a:p>
            <a:r>
              <a:rPr lang="es-MX" sz="2800" dirty="0">
                <a:sym typeface="+mn-ea"/>
              </a:rPr>
              <a:t>En calidad de delegada del señor Presidente del GAD Parroquial, asistí al acto de clausura del campeonato nocturno, evento en el cual, en representación institucional, se realizó la entrega de incentivos económicos a los equipos que alcanzaron los primeros y segundos lugares, tanto en la categoría femenina como masculina, en reconocimiento a su destacada participación.</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a:stretch>
            <a:fillRect/>
          </a:stretch>
        </p:blipFill>
        <p:spPr>
          <a:xfrm>
            <a:off x="6182995" y="1076960"/>
            <a:ext cx="5708650" cy="4218305"/>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6014720" y="560705"/>
            <a:ext cx="6042025" cy="535876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575" y="1246386"/>
            <a:ext cx="5603759" cy="3538220"/>
          </a:xfrm>
          <a:prstGeom prst="rect">
            <a:avLst/>
          </a:prstGeom>
          <a:solidFill>
            <a:schemeClr val="accent5">
              <a:lumMod val="75000"/>
            </a:schemeClr>
          </a:solidFill>
        </p:spPr>
        <p:txBody>
          <a:bodyPr wrap="square" rtlCol="0">
            <a:spAutoFit/>
          </a:bodyPr>
          <a:lstStyle/>
          <a:p>
            <a:r>
              <a:rPr lang="es-MX" sz="2800" dirty="0">
                <a:sym typeface="+mn-ea"/>
              </a:rPr>
              <a:t>En el marco de las festividades de la parroquia la Asunción, se recibió la invitación para participar en encuentros deportivos en diferentes categorías, en los cuales se contó con la participación activa y entusiasta de los niños de la escuela de fútbol, representando al GAD Parroquial.</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a:stretch>
            <a:fillRect/>
          </a:stretch>
        </p:blipFill>
        <p:spPr>
          <a:xfrm>
            <a:off x="6014720" y="840105"/>
            <a:ext cx="6042660" cy="4537710"/>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4886325" y="118745"/>
            <a:ext cx="7170420" cy="620268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814705"/>
            <a:ext cx="4352290" cy="4831080"/>
          </a:xfrm>
          <a:prstGeom prst="rect">
            <a:avLst/>
          </a:prstGeom>
          <a:solidFill>
            <a:schemeClr val="accent5">
              <a:lumMod val="75000"/>
            </a:schemeClr>
          </a:solidFill>
        </p:spPr>
        <p:txBody>
          <a:bodyPr wrap="square" rtlCol="0">
            <a:spAutoFit/>
          </a:bodyPr>
          <a:lstStyle/>
          <a:p>
            <a:r>
              <a:rPr lang="es-MX" sz="2800" dirty="0">
                <a:sym typeface="+mn-ea"/>
              </a:rPr>
              <a:t>Con el valioso apoyo de la Prefectura del Azuay, se realizó el pintado de la cancha en la comunidad de Bestión, con el propósito de mejorar las condiciones del espacio deportivo y fomentar la práctica de actividades recreativas y deportivas en beneficio de la comunidad.</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98415" y="238760"/>
            <a:ext cx="6671945" cy="291782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098415" y="3328670"/>
            <a:ext cx="6672580" cy="2898140"/>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5626735" y="635"/>
            <a:ext cx="6430010" cy="656399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151765" y="513080"/>
            <a:ext cx="5389880" cy="5084445"/>
          </a:xfrm>
          <a:prstGeom prst="rect">
            <a:avLst/>
          </a:prstGeom>
          <a:solidFill>
            <a:schemeClr val="accent5">
              <a:lumMod val="75000"/>
            </a:schemeClr>
          </a:solidFill>
        </p:spPr>
        <p:txBody>
          <a:bodyPr wrap="square" rtlCol="0">
            <a:noAutofit/>
          </a:bodyPr>
          <a:lstStyle/>
          <a:p>
            <a:r>
              <a:rPr lang="es-MX" altLang="en-US" sz="2700" b="1" dirty="0">
                <a:solidFill>
                  <a:schemeClr val="tx1"/>
                </a:solidFill>
              </a:rPr>
              <a:t>Presente</a:t>
            </a:r>
            <a:r>
              <a:rPr lang="en-US" altLang="en-US" sz="2700" b="1" dirty="0">
                <a:solidFill>
                  <a:schemeClr val="tx1"/>
                </a:solidFill>
              </a:rPr>
              <a:t> </a:t>
            </a:r>
            <a:r>
              <a:rPr lang="en-US" altLang="es-MX" sz="2700" b="1" dirty="0">
                <a:solidFill>
                  <a:schemeClr val="tx1"/>
                </a:solidFill>
              </a:rPr>
              <a:t>el proyecto para la creaci</a:t>
            </a:r>
            <a:r>
              <a:rPr lang="en-US" altLang="en-US" sz="2700" b="1" dirty="0">
                <a:solidFill>
                  <a:schemeClr val="tx1"/>
                </a:solidFill>
              </a:rPr>
              <a:t>ó</a:t>
            </a:r>
            <a:r>
              <a:rPr lang="en-US" altLang="es-MX" sz="2700" b="1" dirty="0">
                <a:solidFill>
                  <a:schemeClr val="tx1"/>
                </a:solidFill>
              </a:rPr>
              <a:t>n y fortalecimiento de la escuela de f</a:t>
            </a:r>
            <a:r>
              <a:rPr lang="en-US" altLang="en-US" sz="2700" b="1" dirty="0">
                <a:solidFill>
                  <a:schemeClr val="tx1"/>
                </a:solidFill>
              </a:rPr>
              <a:t>ú</a:t>
            </a:r>
            <a:r>
              <a:rPr lang="en-US" altLang="es-MX" sz="2700" b="1" dirty="0">
                <a:solidFill>
                  <a:schemeClr val="tx1"/>
                </a:solidFill>
              </a:rPr>
              <a:t>tbol, con el prop</a:t>
            </a:r>
            <a:r>
              <a:rPr lang="en-US" altLang="en-US" sz="2700" b="1" dirty="0">
                <a:solidFill>
                  <a:schemeClr val="tx1"/>
                </a:solidFill>
              </a:rPr>
              <a:t>ó</a:t>
            </a:r>
            <a:r>
              <a:rPr lang="en-US" altLang="es-MX" sz="2700" b="1" dirty="0">
                <a:solidFill>
                  <a:schemeClr val="tx1"/>
                </a:solidFill>
              </a:rPr>
              <a:t>sito de gestionar la adquisici</a:t>
            </a:r>
            <a:r>
              <a:rPr lang="en-US" altLang="en-US" sz="2700" b="1" dirty="0">
                <a:solidFill>
                  <a:schemeClr val="tx1"/>
                </a:solidFill>
              </a:rPr>
              <a:t>ó</a:t>
            </a:r>
            <a:r>
              <a:rPr lang="en-US" altLang="es-MX" sz="2700" b="1" dirty="0">
                <a:solidFill>
                  <a:schemeClr val="tx1"/>
                </a:solidFill>
              </a:rPr>
              <a:t>n de transporte que permita la movilizaci</a:t>
            </a:r>
            <a:r>
              <a:rPr lang="en-US" altLang="en-US" sz="2700" b="1" dirty="0">
                <a:solidFill>
                  <a:schemeClr val="tx1"/>
                </a:solidFill>
              </a:rPr>
              <a:t>ó</a:t>
            </a:r>
            <a:r>
              <a:rPr lang="en-US" altLang="es-MX" sz="2700" b="1" dirty="0">
                <a:solidFill>
                  <a:schemeClr val="tx1"/>
                </a:solidFill>
              </a:rPr>
              <a:t>n de los ni</a:t>
            </a:r>
            <a:r>
              <a:rPr lang="en-US" altLang="en-US" sz="2700" b="1" dirty="0">
                <a:solidFill>
                  <a:schemeClr val="tx1"/>
                </a:solidFill>
              </a:rPr>
              <a:t>ñ</a:t>
            </a:r>
            <a:r>
              <a:rPr lang="en-US" altLang="es-MX" sz="2700" b="1" dirty="0">
                <a:solidFill>
                  <a:schemeClr val="tx1"/>
                </a:solidFill>
              </a:rPr>
              <a:t>os hacia diferentes encuentros deportivos. Estas actividades se enmarcan en los eventos inaugurados en coordinaci</a:t>
            </a:r>
            <a:r>
              <a:rPr lang="en-US" altLang="en-US" sz="2700" b="1" dirty="0">
                <a:solidFill>
                  <a:schemeClr val="tx1"/>
                </a:solidFill>
              </a:rPr>
              <a:t>ó</a:t>
            </a:r>
            <a:r>
              <a:rPr lang="en-US" altLang="es-MX" sz="2700" b="1" dirty="0">
                <a:solidFill>
                  <a:schemeClr val="tx1"/>
                </a:solidFill>
              </a:rPr>
              <a:t>n con la Prefectura del Azuay, promoviendo la participaci</a:t>
            </a:r>
            <a:r>
              <a:rPr lang="en-US" altLang="en-US" sz="2700" b="1" dirty="0">
                <a:solidFill>
                  <a:schemeClr val="tx1"/>
                </a:solidFill>
              </a:rPr>
              <a:t>ó</a:t>
            </a:r>
            <a:r>
              <a:rPr lang="en-US" altLang="es-MX" sz="2700" b="1" dirty="0">
                <a:solidFill>
                  <a:schemeClr val="tx1"/>
                </a:solidFill>
              </a:rPr>
              <a:t>n e integraci</a:t>
            </a:r>
            <a:r>
              <a:rPr lang="en-US" altLang="en-US" sz="2700" b="1" dirty="0">
                <a:solidFill>
                  <a:schemeClr val="tx1"/>
                </a:solidFill>
              </a:rPr>
              <a:t>ó</a:t>
            </a:r>
            <a:r>
              <a:rPr lang="en-US" altLang="es-MX" sz="2700" b="1" dirty="0">
                <a:solidFill>
                  <a:schemeClr val="tx1"/>
                </a:solidFill>
              </a:rPr>
              <a:t>n deportiva d</a:t>
            </a:r>
            <a:r>
              <a:rPr lang="en-US" altLang="es-MX" sz="2800" b="1" dirty="0">
                <a:solidFill>
                  <a:schemeClr val="tx1"/>
                </a:solidFill>
              </a:rPr>
              <a:t>e la ni</a:t>
            </a:r>
            <a:r>
              <a:rPr lang="en-US" altLang="en-US" sz="2800" b="1" dirty="0">
                <a:solidFill>
                  <a:schemeClr val="tx1"/>
                </a:solidFill>
              </a:rPr>
              <a:t>ñ</a:t>
            </a:r>
            <a:r>
              <a:rPr lang="en-US" altLang="es-MX" sz="2800" b="1" dirty="0">
                <a:solidFill>
                  <a:schemeClr val="tx1"/>
                </a:solidFill>
              </a:rPr>
              <a:t>ez.</a:t>
            </a: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080" y="-273639"/>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70315" y="635"/>
            <a:ext cx="3258820" cy="3354070"/>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26735" y="0"/>
            <a:ext cx="3243580" cy="3354070"/>
          </a:xfrm>
          <a:prstGeom prst="rect">
            <a:avLst/>
          </a:prstGeom>
        </p:spPr>
      </p:pic>
      <p:pic>
        <p:nvPicPr>
          <p:cNvPr id="5" name="Imagen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27370" y="3626485"/>
            <a:ext cx="6429375" cy="2809875"/>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080" y="-273639"/>
            <a:ext cx="1734671" cy="1076089"/>
          </a:xfrm>
          <a:prstGeom prst="rect">
            <a:avLst/>
          </a:prstGeom>
        </p:spPr>
      </p:pic>
      <p:sp>
        <p:nvSpPr>
          <p:cNvPr id="19" name="Forma libre: forma 18"/>
          <p:cNvSpPr/>
          <p:nvPr/>
        </p:nvSpPr>
        <p:spPr>
          <a:xfrm>
            <a:off x="-13335" y="5758223"/>
            <a:ext cx="12216380" cy="1099777"/>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22" name="CuadroTexto 21"/>
          <p:cNvSpPr txBox="1"/>
          <p:nvPr/>
        </p:nvSpPr>
        <p:spPr>
          <a:xfrm>
            <a:off x="0" y="456565"/>
            <a:ext cx="6292215" cy="5300980"/>
          </a:xfrm>
          <a:prstGeom prst="rect">
            <a:avLst/>
          </a:prstGeom>
          <a:solidFill>
            <a:schemeClr val="accent5">
              <a:lumMod val="75000"/>
            </a:schemeClr>
          </a:solidFill>
        </p:spPr>
        <p:txBody>
          <a:bodyPr wrap="square" rtlCol="0">
            <a:noAutofit/>
          </a:bodyPr>
          <a:lstStyle/>
          <a:p>
            <a:r>
              <a:rPr lang="en-US" altLang="es-MX" sz="2800" b="1" dirty="0">
                <a:solidFill>
                  <a:schemeClr val="tx1"/>
                </a:solidFill>
              </a:rPr>
              <a:t>Como parte de la comisi</a:t>
            </a:r>
            <a:r>
              <a:rPr lang="en-US" altLang="en-US" sz="2800" b="1" dirty="0">
                <a:solidFill>
                  <a:schemeClr val="tx1"/>
                </a:solidFill>
              </a:rPr>
              <a:t>ó</a:t>
            </a:r>
            <a:r>
              <a:rPr lang="en-US" altLang="es-MX" sz="2800" b="1" dirty="0">
                <a:solidFill>
                  <a:schemeClr val="tx1"/>
                </a:solidFill>
              </a:rPr>
              <a:t>n deportiva, se mantuvo una reuni</a:t>
            </a:r>
            <a:r>
              <a:rPr lang="en-US" altLang="en-US" sz="2800" b="1" dirty="0">
                <a:solidFill>
                  <a:schemeClr val="tx1"/>
                </a:solidFill>
              </a:rPr>
              <a:t>ó</a:t>
            </a:r>
            <a:r>
              <a:rPr lang="en-US" altLang="es-MX" sz="2800" b="1" dirty="0">
                <a:solidFill>
                  <a:schemeClr val="tx1"/>
                </a:solidFill>
              </a:rPr>
              <a:t>n con el Teniente</a:t>
            </a:r>
            <a:r>
              <a:rPr lang="es-MX" altLang="en-US" sz="2800" b="1" dirty="0">
                <a:solidFill>
                  <a:schemeClr val="tx1"/>
                </a:solidFill>
              </a:rPr>
              <a:t>; </a:t>
            </a:r>
            <a:r>
              <a:rPr lang="en-US" altLang="es-MX" sz="2800" b="1" dirty="0">
                <a:solidFill>
                  <a:schemeClr val="tx1"/>
                </a:solidFill>
              </a:rPr>
              <a:t>Comisario</a:t>
            </a:r>
            <a:r>
              <a:rPr lang="es-MX" altLang="en-US" sz="2800" b="1" dirty="0">
                <a:solidFill>
                  <a:schemeClr val="tx1"/>
                </a:solidFill>
              </a:rPr>
              <a:t>; Jefe Politico; Sr. Patricio Fernandez Organizador del campeonato y con las señoras que venden alrededor de la cancha del GAD;con el fin de coordinar</a:t>
            </a:r>
            <a:r>
              <a:rPr lang="en-US" altLang="es-MX" sz="2800" b="1" dirty="0">
                <a:solidFill>
                  <a:schemeClr val="tx1"/>
                </a:solidFill>
              </a:rPr>
              <a:t> el uso de tachos de basura y la limpieza del </a:t>
            </a:r>
            <a:r>
              <a:rPr lang="en-US" altLang="en-US" sz="2800" b="1" dirty="0">
                <a:solidFill>
                  <a:schemeClr val="tx1"/>
                </a:solidFill>
              </a:rPr>
              <a:t>á</a:t>
            </a:r>
            <a:r>
              <a:rPr lang="en-US" altLang="es-MX" sz="2800" b="1" dirty="0">
                <a:solidFill>
                  <a:schemeClr val="tx1"/>
                </a:solidFill>
              </a:rPr>
              <a:t>rea al finalizar cada jornada del campeonato. Asimismo, se solicit</a:t>
            </a:r>
            <a:r>
              <a:rPr lang="en-US" altLang="en-US" sz="2800" b="1" dirty="0">
                <a:solidFill>
                  <a:schemeClr val="tx1"/>
                </a:solidFill>
              </a:rPr>
              <a:t>ó </a:t>
            </a:r>
            <a:r>
              <a:rPr lang="en-US" altLang="es-MX" sz="2800" b="1" dirty="0">
                <a:solidFill>
                  <a:schemeClr val="tx1"/>
                </a:solidFill>
              </a:rPr>
              <a:t>a la se</a:t>
            </a:r>
            <a:r>
              <a:rPr lang="en-US" altLang="en-US" sz="2800" b="1" dirty="0">
                <a:solidFill>
                  <a:schemeClr val="tx1"/>
                </a:solidFill>
              </a:rPr>
              <a:t>ñ</a:t>
            </a:r>
            <a:r>
              <a:rPr lang="en-US" altLang="es-MX" sz="2800" b="1" dirty="0">
                <a:solidFill>
                  <a:schemeClr val="tx1"/>
                </a:solidFill>
              </a:rPr>
              <a:t>ora Gerardina el retiro de los tachos de suero, debido a las molestias ocasionadas a los deportistas.</a:t>
            </a:r>
          </a:p>
        </p:txBody>
      </p:sp>
      <p:pic>
        <p:nvPicPr>
          <p:cNvPr id="8" name="Imagen 7"/>
          <p:cNvPicPr>
            <a:picLocks noChangeAspect="1"/>
          </p:cNvPicPr>
          <p:nvPr/>
        </p:nvPicPr>
        <p:blipFill>
          <a:blip r:embed="rId3"/>
          <a:stretch>
            <a:fillRect/>
          </a:stretch>
        </p:blipFill>
        <p:spPr>
          <a:xfrm>
            <a:off x="6414770" y="456565"/>
            <a:ext cx="5645150" cy="5160010"/>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p:cNvSpPr/>
          <p:nvPr/>
        </p:nvSpPr>
        <p:spPr>
          <a:xfrm>
            <a:off x="7000240" y="82550"/>
            <a:ext cx="5056505" cy="6482080"/>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0" y="576580"/>
            <a:ext cx="6924675" cy="5278755"/>
          </a:xfrm>
          <a:prstGeom prst="rect">
            <a:avLst/>
          </a:prstGeom>
          <a:solidFill>
            <a:schemeClr val="accent5">
              <a:lumMod val="75000"/>
            </a:schemeClr>
          </a:solidFill>
        </p:spPr>
        <p:txBody>
          <a:bodyPr wrap="square" rtlCol="0">
            <a:noAutofit/>
          </a:bodyPr>
          <a:lstStyle/>
          <a:p>
            <a:r>
              <a:rPr lang="es-MX" sz="2800" dirty="0">
                <a:sym typeface="+mn-ea"/>
              </a:rPr>
              <a:t>Conjuntamente con la Reina y la Virreina de San Gerardo, se llevó a cabo la planificación y ejecución del proyecto de encendido de luces navideñas, con el objetivo de fortalecer las tradiciones, promover la integración comunitaria y fomentar el espíritu navideño en la parroquia. En el marco de esta actividad, se desarrollaron diversas presentaciones culturales, recreativas y de confraternidad, las cuales tuvieron lugar en la iglesia parroquial, contando con la participación activa de la ciudadanía, niños, jóvenes y familias del sector.</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0920" y="-286974"/>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9135" y="197485"/>
            <a:ext cx="4920615" cy="280733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048500" y="3145155"/>
            <a:ext cx="4921250" cy="3342640"/>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o 19"/>
          <p:cNvGrpSpPr/>
          <p:nvPr/>
        </p:nvGrpSpPr>
        <p:grpSpPr>
          <a:xfrm>
            <a:off x="-13335" y="5645785"/>
            <a:ext cx="12218035" cy="1212215"/>
            <a:chOff x="-12327" y="5645484"/>
            <a:chExt cx="12218309" cy="1212516"/>
          </a:xfrm>
        </p:grpSpPr>
        <p:sp>
          <p:nvSpPr>
            <p:cNvPr id="18" name="Forma libre: forma 17"/>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22" name="CuadroTexto 21"/>
          <p:cNvSpPr txBox="1"/>
          <p:nvPr/>
        </p:nvSpPr>
        <p:spPr>
          <a:xfrm>
            <a:off x="0" y="542925"/>
            <a:ext cx="5871845" cy="5215255"/>
          </a:xfrm>
          <a:prstGeom prst="rect">
            <a:avLst/>
          </a:prstGeom>
          <a:solidFill>
            <a:schemeClr val="accent5">
              <a:lumMod val="75000"/>
            </a:schemeClr>
          </a:solidFill>
        </p:spPr>
        <p:txBody>
          <a:bodyPr wrap="square" rtlCol="0">
            <a:noAutofit/>
          </a:bodyPr>
          <a:lstStyle/>
          <a:p>
            <a:r>
              <a:rPr lang="es-MX" sz="2800" dirty="0">
                <a:sym typeface="+mn-ea"/>
              </a:rPr>
              <a:t>Se realizó la planificación, coordinación y ejecución del programa correspondiente al evento de fin de año, desarrollado en las canchas del GAD Parroquial. Este evento permitió fortalecer la convivencia ciudadana, promover la participación comunitaria y consolidar los lazos de unidad, integración y sana confraternidad entre los habitantes de la parroquia, generando un impacto positivo en el ámbito social y comunitario.</a:t>
            </a:r>
            <a:endParaRPr lang="en-US" sz="2800" b="1" dirty="0">
              <a:solidFill>
                <a:schemeClr val="bg1"/>
              </a:solidFill>
            </a:endParaRPr>
          </a:p>
        </p:txBody>
      </p:sp>
      <p:sp>
        <p:nvSpPr>
          <p:cNvPr id="32" name="CuadroTexto 31"/>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p:cNvSpPr txBox="1"/>
          <p:nvPr/>
        </p:nvSpPr>
        <p:spPr>
          <a:xfrm>
            <a:off x="-1655" y="5919261"/>
            <a:ext cx="2001646" cy="645160"/>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a:t>
            </a:r>
            <a:r>
              <a:rPr lang="es-MX" altLang="es-ES" sz="3600" dirty="0">
                <a:solidFill>
                  <a:schemeClr val="bg1"/>
                </a:solidFill>
                <a:latin typeface="Britannic Bold" panose="020B0903060703020204" pitchFamily="34" charset="0"/>
              </a:rPr>
              <a:t>5</a:t>
            </a: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2680" y="-283799"/>
            <a:ext cx="1734671" cy="1076089"/>
          </a:xfrm>
          <a:prstGeom prst="rect">
            <a:avLst/>
          </a:prstGeom>
        </p:spPr>
      </p:pic>
      <p:pic>
        <p:nvPicPr>
          <p:cNvPr id="2"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34150" y="149225"/>
            <a:ext cx="5378450" cy="3195955"/>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34150" y="3542665"/>
            <a:ext cx="5378450" cy="2913380"/>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6014906" y="1585917"/>
            <a:ext cx="6042291" cy="4333344"/>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56034"/>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t>Rendición de Cuentas Enero –Diciembre 2025</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22" name="CuadroTexto 21">
            <a:extLst>
              <a:ext uri="{FF2B5EF4-FFF2-40B4-BE49-F238E27FC236}">
                <a16:creationId xmlns:a16="http://schemas.microsoft.com/office/drawing/2014/main" id="{ACEC5D33-052D-4FBE-B170-D7B1520EF3BF}"/>
              </a:ext>
            </a:extLst>
          </p:cNvPr>
          <p:cNvSpPr txBox="1"/>
          <p:nvPr/>
        </p:nvSpPr>
        <p:spPr>
          <a:xfrm>
            <a:off x="151575" y="1246386"/>
            <a:ext cx="5603759" cy="4401205"/>
          </a:xfrm>
          <a:prstGeom prst="rect">
            <a:avLst/>
          </a:prstGeom>
          <a:solidFill>
            <a:schemeClr val="accent5">
              <a:lumMod val="75000"/>
            </a:schemeClr>
          </a:solidFill>
        </p:spPr>
        <p:txBody>
          <a:bodyPr wrap="square" rtlCol="0">
            <a:spAutoFit/>
          </a:bodyPr>
          <a:lstStyle/>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n-US" sz="2800" b="1" dirty="0">
              <a:solidFill>
                <a:schemeClr val="bg1"/>
              </a:solidFill>
            </a:endParaRPr>
          </a:p>
        </p:txBody>
      </p:sp>
      <p:sp>
        <p:nvSpPr>
          <p:cNvPr id="32" name="CuadroTexto 31">
            <a:extLst>
              <a:ext uri="{FF2B5EF4-FFF2-40B4-BE49-F238E27FC236}">
                <a16:creationId xmlns:a16="http://schemas.microsoft.com/office/drawing/2014/main" id="{0F1796BE-6EC1-40BC-B69D-92D1C900AB6F}"/>
              </a:ext>
            </a:extLst>
          </p:cNvPr>
          <p:cNvSpPr txBox="1"/>
          <p:nvPr/>
        </p:nvSpPr>
        <p:spPr>
          <a:xfrm>
            <a:off x="45356" y="6336106"/>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02601" y="5913837"/>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158596" y="1632057"/>
            <a:ext cx="534826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S" sz="2400" b="1" dirty="0">
                <a:solidFill>
                  <a:schemeClr val="bg1"/>
                </a:solidFill>
              </a:rPr>
              <a:t>“Durante esta administración hemos trabajado con compromiso y responsabilidad para impulsar obras y acciones que benefician a toda la población, priorizando la equidad, el desarrollo local y la mejora de la calidad de vida. Cada gestión realizada responde a las necesidades de nuestra gente y busca generar un impacto positivo y sostenible en el territorio.”</a:t>
            </a:r>
            <a:endParaRPr kumimoji="0" lang="es-EC" altLang="es-EC" sz="2000" b="1" i="0" u="none" strike="noStrike" cap="none" normalizeH="0" baseline="0" dirty="0">
              <a:ln>
                <a:noFill/>
              </a:ln>
              <a:solidFill>
                <a:schemeClr val="bg1"/>
              </a:solidFill>
              <a:effectLst/>
              <a:latin typeface="Arial" panose="020B0604020202020204" pitchFamily="34" charset="0"/>
            </a:endParaRPr>
          </a:p>
        </p:txBody>
      </p:sp>
      <p:pic>
        <p:nvPicPr>
          <p:cNvPr id="5" name="Imagen 4">
            <a:extLst>
              <a:ext uri="{FF2B5EF4-FFF2-40B4-BE49-F238E27FC236}">
                <a16:creationId xmlns:a16="http://schemas.microsoft.com/office/drawing/2014/main" id="{A4751E61-0BC2-41BF-A77D-9F31A4AD76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38697" y="1590112"/>
            <a:ext cx="5994707" cy="4329149"/>
          </a:xfrm>
          <a:prstGeom prst="rect">
            <a:avLst/>
          </a:prstGeom>
        </p:spPr>
      </p:pic>
    </p:spTree>
    <p:extLst>
      <p:ext uri="{BB962C8B-B14F-4D97-AF65-F5344CB8AC3E}">
        <p14:creationId xmlns:p14="http://schemas.microsoft.com/office/powerpoint/2010/main" val="32121692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5845286" y="1246386"/>
            <a:ext cx="6211912" cy="4885473"/>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Emergencias viales e invernales</a:t>
              </a:r>
              <a:endParaRPr lang="es-EC" sz="48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22" name="CuadroTexto 21">
            <a:extLst>
              <a:ext uri="{FF2B5EF4-FFF2-40B4-BE49-F238E27FC236}">
                <a16:creationId xmlns:a16="http://schemas.microsoft.com/office/drawing/2014/main" id="{ACEC5D33-052D-4FBE-B170-D7B1520EF3BF}"/>
              </a:ext>
            </a:extLst>
          </p:cNvPr>
          <p:cNvSpPr txBox="1"/>
          <p:nvPr/>
        </p:nvSpPr>
        <p:spPr>
          <a:xfrm>
            <a:off x="65696" y="1268527"/>
            <a:ext cx="5603759" cy="4401205"/>
          </a:xfrm>
          <a:prstGeom prst="rect">
            <a:avLst/>
          </a:prstGeom>
          <a:solidFill>
            <a:schemeClr val="accent5">
              <a:lumMod val="75000"/>
            </a:schemeClr>
          </a:solidFill>
        </p:spPr>
        <p:txBody>
          <a:bodyPr wrap="square" rtlCol="0">
            <a:spAutoFit/>
          </a:bodyPr>
          <a:lstStyle/>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s-ES" sz="2800" b="1" dirty="0">
              <a:solidFill>
                <a:schemeClr val="bg1"/>
              </a:solidFill>
            </a:endParaRPr>
          </a:p>
          <a:p>
            <a:endParaRPr lang="en-US" sz="2800" b="1" dirty="0">
              <a:solidFill>
                <a:schemeClr val="bg1"/>
              </a:solidFill>
            </a:endParaRPr>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265320" y="1274844"/>
            <a:ext cx="53482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ATENCIÓN OPORTUNA PARA GARANTIZAR LA MOVILIDAD Y SEGURIDAD CIUDADANA</a:t>
            </a:r>
            <a:endParaRPr lang="es-ES" sz="2000" b="1" dirty="0">
              <a:solidFill>
                <a:schemeClr val="bg1"/>
              </a:solidFill>
              <a:highlight>
                <a:srgbClr val="C0C0C0"/>
              </a:highlight>
            </a:endParaRPr>
          </a:p>
        </p:txBody>
      </p:sp>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angle 1">
            <a:extLst>
              <a:ext uri="{FF2B5EF4-FFF2-40B4-BE49-F238E27FC236}">
                <a16:creationId xmlns:a16="http://schemas.microsoft.com/office/drawing/2014/main" id="{50D5B893-52CF-4390-BF3D-A17712880A33}"/>
              </a:ext>
            </a:extLst>
          </p:cNvPr>
          <p:cNvSpPr>
            <a:spLocks noChangeArrowheads="1"/>
          </p:cNvSpPr>
          <p:nvPr/>
        </p:nvSpPr>
        <p:spPr bwMode="auto">
          <a:xfrm>
            <a:off x="84211" y="1614271"/>
            <a:ext cx="5603759" cy="412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2 y 3 de enero/ Derrumbe </a:t>
            </a:r>
            <a:r>
              <a:rPr lang="es-EC" altLang="es-EC" b="1" dirty="0">
                <a:solidFill>
                  <a:schemeClr val="bg1"/>
                </a:solidFill>
                <a:latin typeface="Arial" panose="020B0604020202020204" pitchFamily="34" charset="0"/>
              </a:rPr>
              <a:t>Vía</a:t>
            </a:r>
            <a:r>
              <a:rPr kumimoji="0" lang="es-EC" altLang="es-EC" b="1" i="0" u="none" strike="noStrike" cap="none" normalizeH="0" baseline="0" dirty="0">
                <a:ln>
                  <a:noFill/>
                </a:ln>
                <a:solidFill>
                  <a:schemeClr val="bg1"/>
                </a:solidFill>
                <a:effectLst/>
                <a:latin typeface="Arial" panose="020B0604020202020204" pitchFamily="34" charset="0"/>
              </a:rPr>
              <a:t> a Cristal Aguarongos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11 y 12 de febrero/ Derrumbes Vía Cristal Bajo.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13 de febrero/ Aluvión San Martin Chico.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28 de febrero/  </a:t>
            </a:r>
            <a:r>
              <a:rPr lang="es-EC" altLang="es-EC" b="1" dirty="0">
                <a:solidFill>
                  <a:schemeClr val="bg1"/>
                </a:solidFill>
                <a:latin typeface="Arial" panose="020B0604020202020204" pitchFamily="34" charset="0"/>
              </a:rPr>
              <a:t>E</a:t>
            </a:r>
            <a:r>
              <a:rPr kumimoji="0" lang="es-EC" altLang="es-EC" b="1" i="0" u="none" strike="noStrike" cap="none" normalizeH="0" baseline="0" dirty="0">
                <a:ln>
                  <a:noFill/>
                </a:ln>
                <a:solidFill>
                  <a:schemeClr val="bg1"/>
                </a:solidFill>
                <a:effectLst/>
                <a:latin typeface="Arial" panose="020B0604020202020204" pitchFamily="34" charset="0"/>
              </a:rPr>
              <a:t>ncauzamiento río Alumbre.</a:t>
            </a:r>
          </a:p>
          <a:p>
            <a:pPr eaLnBrk="0" fontAlgn="base" hangingPunct="0">
              <a:spcBef>
                <a:spcPct val="0"/>
              </a:spcBef>
              <a:spcAft>
                <a:spcPct val="0"/>
              </a:spcAft>
              <a:buFontTx/>
              <a:buChar char="•"/>
            </a:pPr>
            <a:r>
              <a:rPr lang="es-EC" altLang="es-EC" b="1" dirty="0">
                <a:solidFill>
                  <a:schemeClr val="bg1"/>
                </a:solidFill>
                <a:latin typeface="Arial" panose="020B0604020202020204" pitchFamily="34" charset="0"/>
              </a:rPr>
              <a:t>29 de marzo/ Deslizamiento Vía Girón San Fernando.</a:t>
            </a:r>
            <a:endParaRPr kumimoji="0" lang="es-EC" altLang="es-EC"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11 de abril/ Limpieza cunetas Cristal Aguarongos Aguarongos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5 de mayo/ Limpieza en la </a:t>
            </a:r>
            <a:r>
              <a:rPr lang="es-EC" altLang="es-EC" b="1" dirty="0">
                <a:solidFill>
                  <a:schemeClr val="bg1"/>
                </a:solidFill>
                <a:latin typeface="Arial" panose="020B0604020202020204" pitchFamily="34" charset="0"/>
              </a:rPr>
              <a:t>F</a:t>
            </a:r>
            <a:r>
              <a:rPr kumimoji="0" lang="es-EC" altLang="es-EC" b="1" i="0" u="none" strike="noStrike" cap="none" normalizeH="0" baseline="0" dirty="0">
                <a:ln>
                  <a:noFill/>
                </a:ln>
                <a:solidFill>
                  <a:schemeClr val="bg1"/>
                </a:solidFill>
                <a:effectLst/>
                <a:latin typeface="Arial" panose="020B0604020202020204" pitchFamily="34" charset="0"/>
              </a:rPr>
              <a:t>alla geológica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22 de septiembre/ limpieza rejillas Asfaltar EP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17 de noviembre/ bacheo Cristal Aguarongos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C" altLang="es-EC" b="1" i="0" u="none" strike="noStrike" cap="none" normalizeH="0" baseline="0" dirty="0">
                <a:ln>
                  <a:noFill/>
                </a:ln>
                <a:solidFill>
                  <a:schemeClr val="bg1"/>
                </a:solidFill>
                <a:effectLst/>
                <a:latin typeface="Arial" panose="020B0604020202020204" pitchFamily="34" charset="0"/>
              </a:rPr>
              <a:t>29 de julio/ Mantenimiento de la vía Cauquil</a:t>
            </a:r>
          </a:p>
        </p:txBody>
      </p:sp>
      <p:pic>
        <p:nvPicPr>
          <p:cNvPr id="7" name="Imagen 6">
            <a:extLst>
              <a:ext uri="{FF2B5EF4-FFF2-40B4-BE49-F238E27FC236}">
                <a16:creationId xmlns:a16="http://schemas.microsoft.com/office/drawing/2014/main" id="{E7D7464B-0EE3-4828-8C52-44CFD7ADBDAD}"/>
              </a:ext>
            </a:extLst>
          </p:cNvPr>
          <p:cNvPicPr>
            <a:picLocks noChangeAspect="1"/>
          </p:cNvPicPr>
          <p:nvPr/>
        </p:nvPicPr>
        <p:blipFill>
          <a:blip r:embed="rId3"/>
          <a:stretch>
            <a:fillRect/>
          </a:stretch>
        </p:blipFill>
        <p:spPr>
          <a:xfrm>
            <a:off x="5887594" y="1233637"/>
            <a:ext cx="6188119" cy="4885473"/>
          </a:xfrm>
          <a:prstGeom prst="rect">
            <a:avLst/>
          </a:prstGeom>
        </p:spPr>
      </p:pic>
    </p:spTree>
    <p:extLst>
      <p:ext uri="{BB962C8B-B14F-4D97-AF65-F5344CB8AC3E}">
        <p14:creationId xmlns:p14="http://schemas.microsoft.com/office/powerpoint/2010/main" val="13395715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Emergencias viales e invernales</a:t>
              </a:r>
              <a:endParaRPr lang="es-EC" sz="48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5" name="Imagen 4">
            <a:extLst>
              <a:ext uri="{FF2B5EF4-FFF2-40B4-BE49-F238E27FC236}">
                <a16:creationId xmlns:a16="http://schemas.microsoft.com/office/drawing/2014/main" id="{F06BD2A1-86D5-46C8-967E-89E0810EC39C}"/>
              </a:ext>
            </a:extLst>
          </p:cNvPr>
          <p:cNvPicPr>
            <a:picLocks noChangeAspect="1"/>
          </p:cNvPicPr>
          <p:nvPr/>
        </p:nvPicPr>
        <p:blipFill>
          <a:blip r:embed="rId3"/>
          <a:stretch>
            <a:fillRect/>
          </a:stretch>
        </p:blipFill>
        <p:spPr>
          <a:xfrm>
            <a:off x="-13982" y="1111911"/>
            <a:ext cx="5774669" cy="4481066"/>
          </a:xfrm>
          <a:prstGeom prst="rect">
            <a:avLst/>
          </a:prstGeom>
        </p:spPr>
      </p:pic>
      <p:pic>
        <p:nvPicPr>
          <p:cNvPr id="17" name="Imagen 16">
            <a:extLst>
              <a:ext uri="{FF2B5EF4-FFF2-40B4-BE49-F238E27FC236}">
                <a16:creationId xmlns:a16="http://schemas.microsoft.com/office/drawing/2014/main" id="{6C6A0431-709D-40F9-9D26-3F762250282D}"/>
              </a:ext>
            </a:extLst>
          </p:cNvPr>
          <p:cNvPicPr/>
          <p:nvPr/>
        </p:nvPicPr>
        <p:blipFill>
          <a:blip r:embed="rId4"/>
          <a:stretch>
            <a:fillRect/>
          </a:stretch>
        </p:blipFill>
        <p:spPr>
          <a:xfrm>
            <a:off x="5668120" y="1107716"/>
            <a:ext cx="6523052" cy="4454315"/>
          </a:xfrm>
          <a:prstGeom prst="rect">
            <a:avLst/>
          </a:prstGeom>
        </p:spPr>
      </p:pic>
      <p:sp>
        <p:nvSpPr>
          <p:cNvPr id="21" name="CuadroTexto 20">
            <a:extLst>
              <a:ext uri="{FF2B5EF4-FFF2-40B4-BE49-F238E27FC236}">
                <a16:creationId xmlns:a16="http://schemas.microsoft.com/office/drawing/2014/main" id="{CC8DFF03-22A6-4A37-AFFD-F9EF711B7C6E}"/>
              </a:ext>
            </a:extLst>
          </p:cNvPr>
          <p:cNvSpPr txBox="1"/>
          <p:nvPr/>
        </p:nvSpPr>
        <p:spPr>
          <a:xfrm>
            <a:off x="6317076" y="5681551"/>
            <a:ext cx="5603759" cy="861774"/>
          </a:xfrm>
          <a:prstGeom prst="rect">
            <a:avLst/>
          </a:prstGeom>
          <a:solidFill>
            <a:schemeClr val="accent5">
              <a:lumMod val="75000"/>
            </a:schemeClr>
          </a:solidFill>
        </p:spPr>
        <p:txBody>
          <a:bodyPr wrap="square" rtlCol="0">
            <a:spAutoFit/>
          </a:bodyPr>
          <a:lstStyle/>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n-US" sz="5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392483" y="5758495"/>
            <a:ext cx="53482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ATENCIÓN OPORTUNA PARA GARANTIZAR LA MOVILIDAD Y SEGURIDAD CIUDADANA</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25381548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Emergencias viales e invernales</a:t>
              </a:r>
              <a:endParaRPr lang="es-EC" sz="48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317076" y="5681551"/>
            <a:ext cx="5603759" cy="861774"/>
          </a:xfrm>
          <a:prstGeom prst="rect">
            <a:avLst/>
          </a:prstGeom>
          <a:solidFill>
            <a:schemeClr val="accent5">
              <a:lumMod val="75000"/>
            </a:schemeClr>
          </a:solidFill>
        </p:spPr>
        <p:txBody>
          <a:bodyPr wrap="square" rtlCol="0">
            <a:spAutoFit/>
          </a:bodyPr>
          <a:lstStyle/>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n-US" sz="5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392483" y="5758495"/>
            <a:ext cx="53482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ATENCIÓN OPORTUNA PARA GARANTIZAR LA MOVILIDAD Y SEGURIDAD CIUDADANA</a:t>
            </a:r>
            <a:endParaRPr lang="es-ES" sz="2000" b="1" dirty="0">
              <a:solidFill>
                <a:schemeClr val="bg1"/>
              </a:solidFill>
              <a:highlight>
                <a:srgbClr val="C0C0C0"/>
              </a:highlight>
            </a:endParaRPr>
          </a:p>
        </p:txBody>
      </p:sp>
      <p:pic>
        <p:nvPicPr>
          <p:cNvPr id="4" name="Imagen 3">
            <a:extLst>
              <a:ext uri="{FF2B5EF4-FFF2-40B4-BE49-F238E27FC236}">
                <a16:creationId xmlns:a16="http://schemas.microsoft.com/office/drawing/2014/main" id="{CB09AD3C-3F32-4A52-9341-E3218CA6F998}"/>
              </a:ext>
            </a:extLst>
          </p:cNvPr>
          <p:cNvPicPr>
            <a:picLocks noChangeAspect="1"/>
          </p:cNvPicPr>
          <p:nvPr/>
        </p:nvPicPr>
        <p:blipFill>
          <a:blip r:embed="rId3"/>
          <a:stretch>
            <a:fillRect/>
          </a:stretch>
        </p:blipFill>
        <p:spPr>
          <a:xfrm>
            <a:off x="-13982" y="1119525"/>
            <a:ext cx="5890347" cy="4450896"/>
          </a:xfrm>
          <a:prstGeom prst="rect">
            <a:avLst/>
          </a:prstGeom>
        </p:spPr>
      </p:pic>
      <p:pic>
        <p:nvPicPr>
          <p:cNvPr id="7" name="Imagen 6">
            <a:extLst>
              <a:ext uri="{FF2B5EF4-FFF2-40B4-BE49-F238E27FC236}">
                <a16:creationId xmlns:a16="http://schemas.microsoft.com/office/drawing/2014/main" id="{5B9CE2DE-CFBF-4B91-AD74-8B98622DAE2E}"/>
              </a:ext>
            </a:extLst>
          </p:cNvPr>
          <p:cNvPicPr>
            <a:picLocks noChangeAspect="1"/>
          </p:cNvPicPr>
          <p:nvPr/>
        </p:nvPicPr>
        <p:blipFill>
          <a:blip r:embed="rId4"/>
          <a:stretch>
            <a:fillRect/>
          </a:stretch>
        </p:blipFill>
        <p:spPr>
          <a:xfrm>
            <a:off x="5890346" y="1130815"/>
            <a:ext cx="6300825" cy="2298185"/>
          </a:xfrm>
          <a:prstGeom prst="rect">
            <a:avLst/>
          </a:prstGeom>
        </p:spPr>
      </p:pic>
      <p:pic>
        <p:nvPicPr>
          <p:cNvPr id="8" name="Imagen 7">
            <a:extLst>
              <a:ext uri="{FF2B5EF4-FFF2-40B4-BE49-F238E27FC236}">
                <a16:creationId xmlns:a16="http://schemas.microsoft.com/office/drawing/2014/main" id="{B6FC1E0B-96E9-4BAD-899F-EC50E82609A0}"/>
              </a:ext>
            </a:extLst>
          </p:cNvPr>
          <p:cNvPicPr>
            <a:picLocks noChangeAspect="1"/>
          </p:cNvPicPr>
          <p:nvPr/>
        </p:nvPicPr>
        <p:blipFill>
          <a:blip r:embed="rId5"/>
          <a:stretch>
            <a:fillRect/>
          </a:stretch>
        </p:blipFill>
        <p:spPr>
          <a:xfrm>
            <a:off x="5890344" y="3429000"/>
            <a:ext cx="6300825" cy="2156130"/>
          </a:xfrm>
          <a:prstGeom prst="rect">
            <a:avLst/>
          </a:prstGeom>
        </p:spPr>
      </p:pic>
    </p:spTree>
    <p:extLst>
      <p:ext uri="{BB962C8B-B14F-4D97-AF65-F5344CB8AC3E}">
        <p14:creationId xmlns:p14="http://schemas.microsoft.com/office/powerpoint/2010/main" val="40107604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Emergencias viales e invernales</a:t>
              </a:r>
              <a:endParaRPr lang="es-EC" sz="48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317076" y="5681551"/>
            <a:ext cx="5603759" cy="861774"/>
          </a:xfrm>
          <a:prstGeom prst="rect">
            <a:avLst/>
          </a:prstGeom>
          <a:solidFill>
            <a:schemeClr val="accent5">
              <a:lumMod val="75000"/>
            </a:schemeClr>
          </a:solidFill>
        </p:spPr>
        <p:txBody>
          <a:bodyPr wrap="square" rtlCol="0">
            <a:spAutoFit/>
          </a:bodyPr>
          <a:lstStyle/>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n-US" sz="5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392483" y="5758495"/>
            <a:ext cx="53482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ATENCIÓN OPORTUNA PARA GARANTIZAR LA MOVILIDAD Y SEGURIDAD CIUDADANA</a:t>
            </a:r>
            <a:endParaRPr lang="es-ES" sz="2000" b="1" dirty="0">
              <a:solidFill>
                <a:schemeClr val="bg1"/>
              </a:solidFill>
              <a:highlight>
                <a:srgbClr val="C0C0C0"/>
              </a:highlight>
            </a:endParaRPr>
          </a:p>
        </p:txBody>
      </p:sp>
      <p:pic>
        <p:nvPicPr>
          <p:cNvPr id="2" name="Imagen 1">
            <a:extLst>
              <a:ext uri="{FF2B5EF4-FFF2-40B4-BE49-F238E27FC236}">
                <a16:creationId xmlns:a16="http://schemas.microsoft.com/office/drawing/2014/main" id="{B5ED6D8A-8337-4892-B74C-C90519291712}"/>
              </a:ext>
            </a:extLst>
          </p:cNvPr>
          <p:cNvPicPr>
            <a:picLocks noChangeAspect="1"/>
          </p:cNvPicPr>
          <p:nvPr/>
        </p:nvPicPr>
        <p:blipFill>
          <a:blip r:embed="rId3"/>
          <a:stretch>
            <a:fillRect/>
          </a:stretch>
        </p:blipFill>
        <p:spPr>
          <a:xfrm>
            <a:off x="0" y="1111911"/>
            <a:ext cx="5639587" cy="4428694"/>
          </a:xfrm>
          <a:prstGeom prst="rect">
            <a:avLst/>
          </a:prstGeom>
        </p:spPr>
      </p:pic>
      <p:pic>
        <p:nvPicPr>
          <p:cNvPr id="5" name="Imagen 4">
            <a:extLst>
              <a:ext uri="{FF2B5EF4-FFF2-40B4-BE49-F238E27FC236}">
                <a16:creationId xmlns:a16="http://schemas.microsoft.com/office/drawing/2014/main" id="{C704C7B0-90FE-4BA9-891A-1A17629FFA55}"/>
              </a:ext>
            </a:extLst>
          </p:cNvPr>
          <p:cNvPicPr>
            <a:picLocks noChangeAspect="1"/>
          </p:cNvPicPr>
          <p:nvPr/>
        </p:nvPicPr>
        <p:blipFill>
          <a:blip r:embed="rId4"/>
          <a:stretch>
            <a:fillRect/>
          </a:stretch>
        </p:blipFill>
        <p:spPr>
          <a:xfrm>
            <a:off x="5639586" y="1116106"/>
            <a:ext cx="6551585" cy="4424499"/>
          </a:xfrm>
          <a:prstGeom prst="rect">
            <a:avLst/>
          </a:prstGeom>
        </p:spPr>
      </p:pic>
    </p:spTree>
    <p:extLst>
      <p:ext uri="{BB962C8B-B14F-4D97-AF65-F5344CB8AC3E}">
        <p14:creationId xmlns:p14="http://schemas.microsoft.com/office/powerpoint/2010/main" val="21457771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Emergencias viales e invernales</a:t>
              </a:r>
              <a:endParaRPr lang="es-EC" sz="48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317076" y="5681551"/>
            <a:ext cx="5603759" cy="861774"/>
          </a:xfrm>
          <a:prstGeom prst="rect">
            <a:avLst/>
          </a:prstGeom>
          <a:solidFill>
            <a:schemeClr val="accent5">
              <a:lumMod val="75000"/>
            </a:schemeClr>
          </a:solidFill>
        </p:spPr>
        <p:txBody>
          <a:bodyPr wrap="square" rtlCol="0">
            <a:spAutoFit/>
          </a:bodyPr>
          <a:lstStyle/>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n-US" sz="5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392483" y="5758495"/>
            <a:ext cx="53482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ATENCIÓN OPORTUNA PARA GARANTIZAR LA MOVILIDAD Y SEGURIDAD CIUDADANA</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F30DABD1-5148-4918-B876-7F96E409201E}"/>
              </a:ext>
            </a:extLst>
          </p:cNvPr>
          <p:cNvPicPr/>
          <p:nvPr/>
        </p:nvPicPr>
        <p:blipFill>
          <a:blip r:embed="rId3" cstate="email">
            <a:extLst>
              <a:ext uri="{28A0092B-C50C-407E-A947-70E740481C1C}">
                <a14:useLocalDpi xmlns:a14="http://schemas.microsoft.com/office/drawing/2010/main"/>
              </a:ext>
            </a:extLst>
          </a:blip>
          <a:stretch>
            <a:fillRect/>
          </a:stretch>
        </p:blipFill>
        <p:spPr>
          <a:xfrm>
            <a:off x="-1" y="1102141"/>
            <a:ext cx="4460543" cy="2326860"/>
          </a:xfrm>
          <a:prstGeom prst="rect">
            <a:avLst/>
          </a:prstGeom>
        </p:spPr>
      </p:pic>
      <p:pic>
        <p:nvPicPr>
          <p:cNvPr id="17" name="Imagen 16">
            <a:extLst>
              <a:ext uri="{FF2B5EF4-FFF2-40B4-BE49-F238E27FC236}">
                <a16:creationId xmlns:a16="http://schemas.microsoft.com/office/drawing/2014/main" id="{EBA23E03-6233-4A96-92D3-41E4D489EF78}"/>
              </a:ext>
            </a:extLst>
          </p:cNvPr>
          <p:cNvPicPr/>
          <p:nvPr/>
        </p:nvPicPr>
        <p:blipFill>
          <a:blip r:embed="rId4" cstate="email">
            <a:extLst>
              <a:ext uri="{28A0092B-C50C-407E-A947-70E740481C1C}">
                <a14:useLocalDpi xmlns:a14="http://schemas.microsoft.com/office/drawing/2010/main"/>
              </a:ext>
            </a:extLst>
          </a:blip>
          <a:stretch>
            <a:fillRect/>
          </a:stretch>
        </p:blipFill>
        <p:spPr>
          <a:xfrm>
            <a:off x="-13982" y="3099495"/>
            <a:ext cx="4451511" cy="2457450"/>
          </a:xfrm>
          <a:prstGeom prst="rect">
            <a:avLst/>
          </a:prstGeom>
        </p:spPr>
      </p:pic>
      <p:pic>
        <p:nvPicPr>
          <p:cNvPr id="22" name="Imagen 21">
            <a:extLst>
              <a:ext uri="{FF2B5EF4-FFF2-40B4-BE49-F238E27FC236}">
                <a16:creationId xmlns:a16="http://schemas.microsoft.com/office/drawing/2014/main" id="{B946793B-C2AD-4635-8C94-C2BE3857A0CE}"/>
              </a:ext>
            </a:extLst>
          </p:cNvPr>
          <p:cNvPicPr/>
          <p:nvPr/>
        </p:nvPicPr>
        <p:blipFill>
          <a:blip r:embed="rId5" cstate="email">
            <a:extLst>
              <a:ext uri="{28A0092B-C50C-407E-A947-70E740481C1C}">
                <a14:useLocalDpi xmlns:a14="http://schemas.microsoft.com/office/drawing/2010/main"/>
              </a:ext>
            </a:extLst>
          </a:blip>
          <a:stretch>
            <a:fillRect/>
          </a:stretch>
        </p:blipFill>
        <p:spPr>
          <a:xfrm>
            <a:off x="4279262" y="1088665"/>
            <a:ext cx="4243568" cy="2006635"/>
          </a:xfrm>
          <a:prstGeom prst="rect">
            <a:avLst/>
          </a:prstGeom>
        </p:spPr>
      </p:pic>
      <p:pic>
        <p:nvPicPr>
          <p:cNvPr id="24" name="Imagen 23">
            <a:extLst>
              <a:ext uri="{FF2B5EF4-FFF2-40B4-BE49-F238E27FC236}">
                <a16:creationId xmlns:a16="http://schemas.microsoft.com/office/drawing/2014/main" id="{22FBC139-7809-49E1-96A5-E02DA6843D8F}"/>
              </a:ext>
            </a:extLst>
          </p:cNvPr>
          <p:cNvPicPr/>
          <p:nvPr/>
        </p:nvPicPr>
        <p:blipFill>
          <a:blip r:embed="rId6" cstate="email">
            <a:extLst>
              <a:ext uri="{28A0092B-C50C-407E-A947-70E740481C1C}">
                <a14:useLocalDpi xmlns:a14="http://schemas.microsoft.com/office/drawing/2010/main"/>
              </a:ext>
            </a:extLst>
          </a:blip>
          <a:stretch>
            <a:fillRect/>
          </a:stretch>
        </p:blipFill>
        <p:spPr>
          <a:xfrm>
            <a:off x="4289667" y="3091668"/>
            <a:ext cx="4234537" cy="2533650"/>
          </a:xfrm>
          <a:prstGeom prst="rect">
            <a:avLst/>
          </a:prstGeom>
        </p:spPr>
      </p:pic>
      <p:pic>
        <p:nvPicPr>
          <p:cNvPr id="25" name="Imagen 24">
            <a:extLst>
              <a:ext uri="{FF2B5EF4-FFF2-40B4-BE49-F238E27FC236}">
                <a16:creationId xmlns:a16="http://schemas.microsoft.com/office/drawing/2014/main" id="{D82889B3-A801-41C6-B326-FA0E6E850CBA}"/>
              </a:ext>
            </a:extLst>
          </p:cNvPr>
          <p:cNvPicPr/>
          <p:nvPr/>
        </p:nvPicPr>
        <p:blipFill>
          <a:blip r:embed="rId7" cstate="email">
            <a:extLst>
              <a:ext uri="{28A0092B-C50C-407E-A947-70E740481C1C}">
                <a14:useLocalDpi xmlns:a14="http://schemas.microsoft.com/office/drawing/2010/main"/>
              </a:ext>
            </a:extLst>
          </a:blip>
          <a:stretch>
            <a:fillRect/>
          </a:stretch>
        </p:blipFill>
        <p:spPr>
          <a:xfrm>
            <a:off x="8280640" y="1091287"/>
            <a:ext cx="3910532" cy="2337713"/>
          </a:xfrm>
          <a:prstGeom prst="rect">
            <a:avLst/>
          </a:prstGeom>
        </p:spPr>
      </p:pic>
      <p:pic>
        <p:nvPicPr>
          <p:cNvPr id="4" name="Imagen 3">
            <a:extLst>
              <a:ext uri="{FF2B5EF4-FFF2-40B4-BE49-F238E27FC236}">
                <a16:creationId xmlns:a16="http://schemas.microsoft.com/office/drawing/2014/main" id="{44EF5859-F2FE-42DF-BA1D-7FD1BEE1E7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91046" y="3095300"/>
            <a:ext cx="3910532" cy="2540091"/>
          </a:xfrm>
          <a:prstGeom prst="rect">
            <a:avLst/>
          </a:prstGeom>
        </p:spPr>
      </p:pic>
    </p:spTree>
    <p:extLst>
      <p:ext uri="{BB962C8B-B14F-4D97-AF65-F5344CB8AC3E}">
        <p14:creationId xmlns:p14="http://schemas.microsoft.com/office/powerpoint/2010/main" val="2801107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Emergencias viales e invernales</a:t>
              </a:r>
              <a:endParaRPr lang="es-EC" sz="48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317076" y="5681551"/>
            <a:ext cx="5603759" cy="861774"/>
          </a:xfrm>
          <a:prstGeom prst="rect">
            <a:avLst/>
          </a:prstGeom>
          <a:solidFill>
            <a:schemeClr val="accent5">
              <a:lumMod val="75000"/>
            </a:schemeClr>
          </a:solidFill>
        </p:spPr>
        <p:txBody>
          <a:bodyPr wrap="square" rtlCol="0">
            <a:spAutoFit/>
          </a:bodyPr>
          <a:lstStyle/>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n-US" sz="5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392483" y="5758495"/>
            <a:ext cx="53482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ATENCIÓN OPORTUNA PARA GARANTIZAR LA MOVILIDAD Y SEGURIDAD CIUDADANA</a:t>
            </a:r>
            <a:endParaRPr lang="es-ES" sz="2000" b="1" dirty="0">
              <a:solidFill>
                <a:schemeClr val="bg1"/>
              </a:solidFill>
              <a:highlight>
                <a:srgbClr val="C0C0C0"/>
              </a:highlight>
            </a:endParaRPr>
          </a:p>
        </p:txBody>
      </p:sp>
      <p:pic>
        <p:nvPicPr>
          <p:cNvPr id="26" name="Imagen 25">
            <a:extLst>
              <a:ext uri="{FF2B5EF4-FFF2-40B4-BE49-F238E27FC236}">
                <a16:creationId xmlns:a16="http://schemas.microsoft.com/office/drawing/2014/main" id="{48382C86-AFC5-40E5-9321-8879A327A04D}"/>
              </a:ext>
            </a:extLst>
          </p:cNvPr>
          <p:cNvPicPr/>
          <p:nvPr/>
        </p:nvPicPr>
        <p:blipFill>
          <a:blip r:embed="rId3" cstate="email">
            <a:extLst>
              <a:ext uri="{28A0092B-C50C-407E-A947-70E740481C1C}">
                <a14:useLocalDpi xmlns:a14="http://schemas.microsoft.com/office/drawing/2010/main"/>
              </a:ext>
            </a:extLst>
          </a:blip>
          <a:stretch>
            <a:fillRect/>
          </a:stretch>
        </p:blipFill>
        <p:spPr>
          <a:xfrm>
            <a:off x="-13982" y="1147589"/>
            <a:ext cx="3770631" cy="2442775"/>
          </a:xfrm>
          <a:prstGeom prst="rect">
            <a:avLst/>
          </a:prstGeom>
        </p:spPr>
      </p:pic>
      <p:pic>
        <p:nvPicPr>
          <p:cNvPr id="27" name="Imagen 26">
            <a:extLst>
              <a:ext uri="{FF2B5EF4-FFF2-40B4-BE49-F238E27FC236}">
                <a16:creationId xmlns:a16="http://schemas.microsoft.com/office/drawing/2014/main" id="{59A0D510-D16A-43A9-A7FD-7C6E68250328}"/>
              </a:ext>
            </a:extLst>
          </p:cNvPr>
          <p:cNvPicPr/>
          <p:nvPr/>
        </p:nvPicPr>
        <p:blipFill>
          <a:blip r:embed="rId4" cstate="email">
            <a:extLst>
              <a:ext uri="{28A0092B-C50C-407E-A947-70E740481C1C}">
                <a14:useLocalDpi xmlns:a14="http://schemas.microsoft.com/office/drawing/2010/main"/>
              </a:ext>
            </a:extLst>
          </a:blip>
          <a:stretch>
            <a:fillRect/>
          </a:stretch>
        </p:blipFill>
        <p:spPr>
          <a:xfrm>
            <a:off x="-13982" y="3429000"/>
            <a:ext cx="3770630" cy="2145665"/>
          </a:xfrm>
          <a:prstGeom prst="rect">
            <a:avLst/>
          </a:prstGeom>
        </p:spPr>
      </p:pic>
      <p:pic>
        <p:nvPicPr>
          <p:cNvPr id="28" name="Imagen 27">
            <a:extLst>
              <a:ext uri="{FF2B5EF4-FFF2-40B4-BE49-F238E27FC236}">
                <a16:creationId xmlns:a16="http://schemas.microsoft.com/office/drawing/2014/main" id="{FF7711F5-4E93-4317-B746-9A29305D0803}"/>
              </a:ext>
            </a:extLst>
          </p:cNvPr>
          <p:cNvPicPr/>
          <p:nvPr/>
        </p:nvPicPr>
        <p:blipFill>
          <a:blip r:embed="rId5" cstate="email">
            <a:extLst>
              <a:ext uri="{28A0092B-C50C-407E-A947-70E740481C1C}">
                <a14:useLocalDpi xmlns:a14="http://schemas.microsoft.com/office/drawing/2010/main"/>
              </a:ext>
            </a:extLst>
          </a:blip>
          <a:stretch>
            <a:fillRect/>
          </a:stretch>
        </p:blipFill>
        <p:spPr>
          <a:xfrm>
            <a:off x="3770631" y="1147589"/>
            <a:ext cx="4109345" cy="2288602"/>
          </a:xfrm>
          <a:prstGeom prst="rect">
            <a:avLst/>
          </a:prstGeom>
        </p:spPr>
      </p:pic>
      <p:pic>
        <p:nvPicPr>
          <p:cNvPr id="30" name="Imagen 29">
            <a:extLst>
              <a:ext uri="{FF2B5EF4-FFF2-40B4-BE49-F238E27FC236}">
                <a16:creationId xmlns:a16="http://schemas.microsoft.com/office/drawing/2014/main" id="{C023333D-C996-4E6C-9207-C06329990767}"/>
              </a:ext>
            </a:extLst>
          </p:cNvPr>
          <p:cNvPicPr/>
          <p:nvPr/>
        </p:nvPicPr>
        <p:blipFill>
          <a:blip r:embed="rId6"/>
          <a:stretch>
            <a:fillRect/>
          </a:stretch>
        </p:blipFill>
        <p:spPr>
          <a:xfrm>
            <a:off x="7893954" y="1140400"/>
            <a:ext cx="4298045" cy="2295792"/>
          </a:xfrm>
          <a:prstGeom prst="rect">
            <a:avLst/>
          </a:prstGeom>
        </p:spPr>
      </p:pic>
      <p:pic>
        <p:nvPicPr>
          <p:cNvPr id="34" name="Imagen 33">
            <a:extLst>
              <a:ext uri="{FF2B5EF4-FFF2-40B4-BE49-F238E27FC236}">
                <a16:creationId xmlns:a16="http://schemas.microsoft.com/office/drawing/2014/main" id="{2BED03D5-2446-4750-83B5-D13E3549B9BA}"/>
              </a:ext>
            </a:extLst>
          </p:cNvPr>
          <p:cNvPicPr/>
          <p:nvPr/>
        </p:nvPicPr>
        <p:blipFill>
          <a:blip r:embed="rId7" cstate="email">
            <a:extLst>
              <a:ext uri="{28A0092B-C50C-407E-A947-70E740481C1C}">
                <a14:useLocalDpi xmlns:a14="http://schemas.microsoft.com/office/drawing/2010/main"/>
              </a:ext>
            </a:extLst>
          </a:blip>
          <a:stretch>
            <a:fillRect/>
          </a:stretch>
        </p:blipFill>
        <p:spPr>
          <a:xfrm>
            <a:off x="3769803" y="3425090"/>
            <a:ext cx="3939629" cy="2143450"/>
          </a:xfrm>
          <a:prstGeom prst="rect">
            <a:avLst/>
          </a:prstGeom>
        </p:spPr>
      </p:pic>
      <p:pic>
        <p:nvPicPr>
          <p:cNvPr id="35" name="Imagen 34">
            <a:extLst>
              <a:ext uri="{FF2B5EF4-FFF2-40B4-BE49-F238E27FC236}">
                <a16:creationId xmlns:a16="http://schemas.microsoft.com/office/drawing/2014/main" id="{295DA81E-2C42-424B-8D42-68EF18052BD9}"/>
              </a:ext>
            </a:extLst>
          </p:cNvPr>
          <p:cNvPicPr/>
          <p:nvPr/>
        </p:nvPicPr>
        <p:blipFill>
          <a:blip r:embed="rId8" cstate="email">
            <a:extLst>
              <a:ext uri="{28A0092B-C50C-407E-A947-70E740481C1C}">
                <a14:useLocalDpi xmlns:a14="http://schemas.microsoft.com/office/drawing/2010/main"/>
              </a:ext>
            </a:extLst>
          </a:blip>
          <a:stretch>
            <a:fillRect/>
          </a:stretch>
        </p:blipFill>
        <p:spPr>
          <a:xfrm>
            <a:off x="7723410" y="3425090"/>
            <a:ext cx="4467761" cy="2143450"/>
          </a:xfrm>
          <a:prstGeom prst="rect">
            <a:avLst/>
          </a:prstGeom>
        </p:spPr>
      </p:pic>
    </p:spTree>
    <p:extLst>
      <p:ext uri="{BB962C8B-B14F-4D97-AF65-F5344CB8AC3E}">
        <p14:creationId xmlns:p14="http://schemas.microsoft.com/office/powerpoint/2010/main" val="36996494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Emergencias viales e invernales</a:t>
              </a:r>
              <a:endParaRPr lang="es-EC" sz="4800"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317076" y="5681551"/>
            <a:ext cx="5603759" cy="861774"/>
          </a:xfrm>
          <a:prstGeom prst="rect">
            <a:avLst/>
          </a:prstGeom>
          <a:solidFill>
            <a:schemeClr val="accent5">
              <a:lumMod val="75000"/>
            </a:schemeClr>
          </a:solidFill>
        </p:spPr>
        <p:txBody>
          <a:bodyPr wrap="square" rtlCol="0">
            <a:spAutoFit/>
          </a:bodyPr>
          <a:lstStyle/>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s-ES" sz="500" b="1" dirty="0">
              <a:solidFill>
                <a:schemeClr val="bg1"/>
              </a:solidFill>
            </a:endParaRPr>
          </a:p>
          <a:p>
            <a:endParaRPr lang="en-US" sz="5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392483" y="5758495"/>
            <a:ext cx="53482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ATENCIÓN OPORTUNA PARA GARANTIZAR LA MOVILIDAD Y SEGURIDAD CIUDADANA</a:t>
            </a:r>
            <a:endParaRPr lang="es-ES" sz="2000" b="1" dirty="0">
              <a:solidFill>
                <a:schemeClr val="bg1"/>
              </a:solidFill>
              <a:highlight>
                <a:srgbClr val="C0C0C0"/>
              </a:highlight>
            </a:endParaRPr>
          </a:p>
        </p:txBody>
      </p:sp>
      <p:pic>
        <p:nvPicPr>
          <p:cNvPr id="22" name="Imagen 21">
            <a:extLst>
              <a:ext uri="{FF2B5EF4-FFF2-40B4-BE49-F238E27FC236}">
                <a16:creationId xmlns:a16="http://schemas.microsoft.com/office/drawing/2014/main" id="{CD2D67E8-7C50-463C-A94B-22549DD11798}"/>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1103515"/>
            <a:ext cx="3486150" cy="2155825"/>
          </a:xfrm>
          <a:prstGeom prst="rect">
            <a:avLst/>
          </a:prstGeom>
        </p:spPr>
      </p:pic>
      <p:pic>
        <p:nvPicPr>
          <p:cNvPr id="24" name="Imagen 23">
            <a:extLst>
              <a:ext uri="{FF2B5EF4-FFF2-40B4-BE49-F238E27FC236}">
                <a16:creationId xmlns:a16="http://schemas.microsoft.com/office/drawing/2014/main" id="{F3B1DBBE-C5C7-4203-B81A-408C85F3010A}"/>
              </a:ext>
            </a:extLst>
          </p:cNvPr>
          <p:cNvPicPr/>
          <p:nvPr/>
        </p:nvPicPr>
        <p:blipFill>
          <a:blip r:embed="rId4" cstate="email">
            <a:extLst>
              <a:ext uri="{28A0092B-C50C-407E-A947-70E740481C1C}">
                <a14:useLocalDpi xmlns:a14="http://schemas.microsoft.com/office/drawing/2010/main"/>
              </a:ext>
            </a:extLst>
          </a:blip>
          <a:stretch>
            <a:fillRect/>
          </a:stretch>
        </p:blipFill>
        <p:spPr>
          <a:xfrm>
            <a:off x="3486150" y="1098484"/>
            <a:ext cx="3627344" cy="2155825"/>
          </a:xfrm>
          <a:prstGeom prst="rect">
            <a:avLst/>
          </a:prstGeom>
        </p:spPr>
      </p:pic>
      <p:pic>
        <p:nvPicPr>
          <p:cNvPr id="25" name="Imagen 24">
            <a:extLst>
              <a:ext uri="{FF2B5EF4-FFF2-40B4-BE49-F238E27FC236}">
                <a16:creationId xmlns:a16="http://schemas.microsoft.com/office/drawing/2014/main" id="{168F406E-7606-4B24-A4D7-E0108BB7F80D}"/>
              </a:ext>
            </a:extLst>
          </p:cNvPr>
          <p:cNvPicPr/>
          <p:nvPr/>
        </p:nvPicPr>
        <p:blipFill>
          <a:blip r:embed="rId5" cstate="email">
            <a:extLst>
              <a:ext uri="{28A0092B-C50C-407E-A947-70E740481C1C}">
                <a14:useLocalDpi xmlns:a14="http://schemas.microsoft.com/office/drawing/2010/main"/>
              </a:ext>
            </a:extLst>
          </a:blip>
          <a:stretch>
            <a:fillRect/>
          </a:stretch>
        </p:blipFill>
        <p:spPr>
          <a:xfrm>
            <a:off x="7113494" y="1111910"/>
            <a:ext cx="5077678" cy="4454315"/>
          </a:xfrm>
          <a:prstGeom prst="rect">
            <a:avLst/>
          </a:prstGeom>
        </p:spPr>
      </p:pic>
      <p:pic>
        <p:nvPicPr>
          <p:cNvPr id="29" name="Imagen 28">
            <a:extLst>
              <a:ext uri="{FF2B5EF4-FFF2-40B4-BE49-F238E27FC236}">
                <a16:creationId xmlns:a16="http://schemas.microsoft.com/office/drawing/2014/main" id="{F574CCFB-691B-4C9E-B157-739F03B4A470}"/>
              </a:ext>
            </a:extLst>
          </p:cNvPr>
          <p:cNvPicPr/>
          <p:nvPr/>
        </p:nvPicPr>
        <p:blipFill>
          <a:blip r:embed="rId6" cstate="email">
            <a:extLst>
              <a:ext uri="{28A0092B-C50C-407E-A947-70E740481C1C}">
                <a14:useLocalDpi xmlns:a14="http://schemas.microsoft.com/office/drawing/2010/main"/>
              </a:ext>
            </a:extLst>
          </a:blip>
          <a:stretch>
            <a:fillRect/>
          </a:stretch>
        </p:blipFill>
        <p:spPr>
          <a:xfrm>
            <a:off x="1" y="3263535"/>
            <a:ext cx="3486150" cy="2293409"/>
          </a:xfrm>
          <a:prstGeom prst="rect">
            <a:avLst/>
          </a:prstGeom>
        </p:spPr>
      </p:pic>
      <p:pic>
        <p:nvPicPr>
          <p:cNvPr id="36" name="Imagen 35">
            <a:extLst>
              <a:ext uri="{FF2B5EF4-FFF2-40B4-BE49-F238E27FC236}">
                <a16:creationId xmlns:a16="http://schemas.microsoft.com/office/drawing/2014/main" id="{04AB3120-BEAE-4271-B8C7-520DA6F7998C}"/>
              </a:ext>
            </a:extLst>
          </p:cNvPr>
          <p:cNvPicPr/>
          <p:nvPr/>
        </p:nvPicPr>
        <p:blipFill>
          <a:blip r:embed="rId7" cstate="email">
            <a:extLst>
              <a:ext uri="{28A0092B-C50C-407E-A947-70E740481C1C}">
                <a14:useLocalDpi xmlns:a14="http://schemas.microsoft.com/office/drawing/2010/main"/>
              </a:ext>
            </a:extLst>
          </a:blip>
          <a:stretch>
            <a:fillRect/>
          </a:stretch>
        </p:blipFill>
        <p:spPr>
          <a:xfrm>
            <a:off x="3471277" y="3254308"/>
            <a:ext cx="3627344" cy="2312157"/>
          </a:xfrm>
          <a:prstGeom prst="rect">
            <a:avLst/>
          </a:prstGeom>
        </p:spPr>
      </p:pic>
    </p:spTree>
    <p:extLst>
      <p:ext uri="{BB962C8B-B14F-4D97-AF65-F5344CB8AC3E}">
        <p14:creationId xmlns:p14="http://schemas.microsoft.com/office/powerpoint/2010/main" val="15156219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5845286" y="1246386"/>
            <a:ext cx="6211912" cy="4885473"/>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   </a:t>
              </a:r>
              <a:r>
                <a:rPr lang="es-EC" sz="4400" b="1" dirty="0"/>
                <a:t>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22" name="CuadroTexto 21">
            <a:extLst>
              <a:ext uri="{FF2B5EF4-FFF2-40B4-BE49-F238E27FC236}">
                <a16:creationId xmlns:a16="http://schemas.microsoft.com/office/drawing/2014/main" id="{ACEC5D33-052D-4FBE-B170-D7B1520EF3BF}"/>
              </a:ext>
            </a:extLst>
          </p:cNvPr>
          <p:cNvSpPr txBox="1"/>
          <p:nvPr/>
        </p:nvSpPr>
        <p:spPr>
          <a:xfrm>
            <a:off x="65696" y="1268527"/>
            <a:ext cx="5603759" cy="4216539"/>
          </a:xfrm>
          <a:prstGeom prst="rect">
            <a:avLst/>
          </a:prstGeom>
          <a:solidFill>
            <a:schemeClr val="accent5">
              <a:lumMod val="75000"/>
            </a:schemeClr>
          </a:solidFill>
        </p:spPr>
        <p:txBody>
          <a:bodyPr wrap="square" rtlCol="0">
            <a:spAutoFit/>
          </a:bodyPr>
          <a:lstStyle/>
          <a:p>
            <a:endParaRPr lang="es-ES" sz="2000" dirty="0"/>
          </a:p>
          <a:p>
            <a:endParaRPr lang="es-ES" sz="2000" dirty="0"/>
          </a:p>
          <a:p>
            <a:endParaRPr lang="es-ES" sz="2000" dirty="0"/>
          </a:p>
          <a:p>
            <a:endParaRPr lang="es-ES" sz="2000" dirty="0"/>
          </a:p>
          <a:p>
            <a:endParaRPr lang="es-ES" sz="2000" dirty="0"/>
          </a:p>
          <a:p>
            <a:pPr algn="just"/>
            <a:endParaRPr lang="es-ES" sz="2400" dirty="0">
              <a:solidFill>
                <a:schemeClr val="bg1"/>
              </a:solidFill>
            </a:endParaRPr>
          </a:p>
          <a:p>
            <a:pPr algn="just"/>
            <a:endParaRPr lang="es-ES" sz="2400" dirty="0">
              <a:solidFill>
                <a:schemeClr val="bg1"/>
              </a:solidFill>
            </a:endParaRPr>
          </a:p>
          <a:p>
            <a:pPr algn="just"/>
            <a:endParaRPr lang="es-ES" sz="2400" dirty="0">
              <a:solidFill>
                <a:schemeClr val="bg1"/>
              </a:solidFill>
            </a:endParaRPr>
          </a:p>
          <a:p>
            <a:pPr algn="just"/>
            <a:r>
              <a:rPr lang="es-ES" sz="2400" dirty="0">
                <a:solidFill>
                  <a:schemeClr val="bg1"/>
                </a:solidFill>
              </a:rPr>
              <a:t>“IMPULSAMOS EL DESARROLLO DE NUESTRA COMUNIDAD MEDIANTE OBRAS QUE TRANSFORMAN ESPACIOS Y MEJORAN LA CALIDAD DE VIDA:</a:t>
            </a:r>
            <a:endParaRPr lang="en-US" sz="2400" b="1" dirty="0">
              <a:solidFill>
                <a:schemeClr val="bg1"/>
              </a:solidFill>
            </a:endParaRPr>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84211" y="1365069"/>
            <a:ext cx="534826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S" sz="2400" dirty="0">
                <a:highlight>
                  <a:srgbClr val="C0C0C0"/>
                </a:highlight>
              </a:rPr>
              <a:t>EJECUCIÓN DE OBRAS QUE MEJORAN LA CALIDAD DE VIDA DE LA POBLACIÓN, DESTACANDO LA CONSTRUCCIÓN DEL PARQUE CENTRAL, CALLES DE ADOQUIN Y ASFALTO</a:t>
            </a:r>
          </a:p>
          <a:p>
            <a:pPr algn="just"/>
            <a:endParaRPr lang="es-ES" sz="2400" b="1" dirty="0">
              <a:solidFill>
                <a:schemeClr val="bg1"/>
              </a:solidFill>
              <a:highlight>
                <a:srgbClr val="C0C0C0"/>
              </a:highlight>
            </a:endParaRPr>
          </a:p>
        </p:txBody>
      </p:sp>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angle 1">
            <a:extLst>
              <a:ext uri="{FF2B5EF4-FFF2-40B4-BE49-F238E27FC236}">
                <a16:creationId xmlns:a16="http://schemas.microsoft.com/office/drawing/2014/main" id="{50D5B893-52CF-4390-BF3D-A17712880A33}"/>
              </a:ext>
            </a:extLst>
          </p:cNvPr>
          <p:cNvSpPr>
            <a:spLocks noChangeArrowheads="1"/>
          </p:cNvSpPr>
          <p:nvPr/>
        </p:nvSpPr>
        <p:spPr bwMode="auto">
          <a:xfrm>
            <a:off x="84211" y="3414764"/>
            <a:ext cx="56037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p:txBody>
      </p:sp>
      <p:pic>
        <p:nvPicPr>
          <p:cNvPr id="25" name="Imagen 24">
            <a:extLst>
              <a:ext uri="{FF2B5EF4-FFF2-40B4-BE49-F238E27FC236}">
                <a16:creationId xmlns:a16="http://schemas.microsoft.com/office/drawing/2014/main" id="{189926C6-B694-4256-BC9B-C89BCAF856FE}"/>
              </a:ext>
            </a:extLst>
          </p:cNvPr>
          <p:cNvPicPr/>
          <p:nvPr/>
        </p:nvPicPr>
        <p:blipFill>
          <a:blip r:embed="rId3"/>
          <a:stretch>
            <a:fillRect/>
          </a:stretch>
        </p:blipFill>
        <p:spPr>
          <a:xfrm>
            <a:off x="5850564" y="1268527"/>
            <a:ext cx="6206634" cy="4885473"/>
          </a:xfrm>
          <a:prstGeom prst="rect">
            <a:avLst/>
          </a:prstGeom>
        </p:spPr>
      </p:pic>
    </p:spTree>
    <p:extLst>
      <p:ext uri="{BB962C8B-B14F-4D97-AF65-F5344CB8AC3E}">
        <p14:creationId xmlns:p14="http://schemas.microsoft.com/office/powerpoint/2010/main" val="14656990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2024</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688EEC9D-B7F0-41AF-A02F-D91533398827}"/>
              </a:ext>
            </a:extLst>
          </p:cNvPr>
          <p:cNvPicPr/>
          <p:nvPr/>
        </p:nvPicPr>
        <p:blipFill>
          <a:blip r:embed="rId3" cstate="email">
            <a:extLst>
              <a:ext uri="{28A0092B-C50C-407E-A947-70E740481C1C}">
                <a14:useLocalDpi xmlns:a14="http://schemas.microsoft.com/office/drawing/2010/main"/>
              </a:ext>
            </a:extLst>
          </a:blip>
          <a:stretch>
            <a:fillRect/>
          </a:stretch>
        </p:blipFill>
        <p:spPr>
          <a:xfrm>
            <a:off x="-1" y="1100703"/>
            <a:ext cx="4988859" cy="4485121"/>
          </a:xfrm>
          <a:prstGeom prst="rect">
            <a:avLst/>
          </a:prstGeom>
        </p:spPr>
      </p:pic>
      <p:pic>
        <p:nvPicPr>
          <p:cNvPr id="17" name="Imagen 16">
            <a:extLst>
              <a:ext uri="{FF2B5EF4-FFF2-40B4-BE49-F238E27FC236}">
                <a16:creationId xmlns:a16="http://schemas.microsoft.com/office/drawing/2014/main" id="{D002D5B1-4450-459B-9ACF-288DE6501FE1}"/>
              </a:ext>
            </a:extLst>
          </p:cNvPr>
          <p:cNvPicPr/>
          <p:nvPr/>
        </p:nvPicPr>
        <p:blipFill>
          <a:blip r:embed="rId4" cstate="email">
            <a:extLst>
              <a:ext uri="{28A0092B-C50C-407E-A947-70E740481C1C}">
                <a14:useLocalDpi xmlns:a14="http://schemas.microsoft.com/office/drawing/2010/main"/>
              </a:ext>
            </a:extLst>
          </a:blip>
          <a:stretch>
            <a:fillRect/>
          </a:stretch>
        </p:blipFill>
        <p:spPr>
          <a:xfrm>
            <a:off x="4988859" y="1136457"/>
            <a:ext cx="3795538" cy="4449367"/>
          </a:xfrm>
          <a:prstGeom prst="rect">
            <a:avLst/>
          </a:prstGeom>
        </p:spPr>
      </p:pic>
      <p:pic>
        <p:nvPicPr>
          <p:cNvPr id="22" name="Imagen 21">
            <a:extLst>
              <a:ext uri="{FF2B5EF4-FFF2-40B4-BE49-F238E27FC236}">
                <a16:creationId xmlns:a16="http://schemas.microsoft.com/office/drawing/2014/main" id="{3B5C9C4F-D2D5-4E1B-8B03-89FFC3C347FC}"/>
              </a:ext>
            </a:extLst>
          </p:cNvPr>
          <p:cNvPicPr/>
          <p:nvPr/>
        </p:nvPicPr>
        <p:blipFill>
          <a:blip r:embed="rId5" cstate="email">
            <a:extLst>
              <a:ext uri="{28A0092B-C50C-407E-A947-70E740481C1C}">
                <a14:useLocalDpi xmlns:a14="http://schemas.microsoft.com/office/drawing/2010/main"/>
              </a:ext>
            </a:extLst>
          </a:blip>
          <a:stretch>
            <a:fillRect/>
          </a:stretch>
        </p:blipFill>
        <p:spPr>
          <a:xfrm>
            <a:off x="8784397" y="1132261"/>
            <a:ext cx="3406775" cy="4438160"/>
          </a:xfrm>
          <a:prstGeom prst="rect">
            <a:avLst/>
          </a:prstGeom>
        </p:spPr>
      </p:pic>
    </p:spTree>
    <p:extLst>
      <p:ext uri="{BB962C8B-B14F-4D97-AF65-F5344CB8AC3E}">
        <p14:creationId xmlns:p14="http://schemas.microsoft.com/office/powerpoint/2010/main" val="22057038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4" name="Imagen 23">
            <a:extLst>
              <a:ext uri="{FF2B5EF4-FFF2-40B4-BE49-F238E27FC236}">
                <a16:creationId xmlns:a16="http://schemas.microsoft.com/office/drawing/2014/main" id="{D1711D0A-A7F2-450D-ACCB-D9739C93C05E}"/>
              </a:ext>
            </a:extLst>
          </p:cNvPr>
          <p:cNvPicPr/>
          <p:nvPr/>
        </p:nvPicPr>
        <p:blipFill>
          <a:blip r:embed="rId3" cstate="email">
            <a:extLst>
              <a:ext uri="{28A0092B-C50C-407E-A947-70E740481C1C}">
                <a14:useLocalDpi xmlns:a14="http://schemas.microsoft.com/office/drawing/2010/main"/>
              </a:ext>
            </a:extLst>
          </a:blip>
          <a:stretch>
            <a:fillRect/>
          </a:stretch>
        </p:blipFill>
        <p:spPr>
          <a:xfrm>
            <a:off x="-1655" y="1111911"/>
            <a:ext cx="3497890" cy="4428694"/>
          </a:xfrm>
          <a:prstGeom prst="rect">
            <a:avLst/>
          </a:prstGeom>
        </p:spPr>
      </p:pic>
      <p:pic>
        <p:nvPicPr>
          <p:cNvPr id="25" name="Imagen 24">
            <a:extLst>
              <a:ext uri="{FF2B5EF4-FFF2-40B4-BE49-F238E27FC236}">
                <a16:creationId xmlns:a16="http://schemas.microsoft.com/office/drawing/2014/main" id="{40FAE01C-80E4-4A44-B9F8-6E43730B47F3}"/>
              </a:ext>
            </a:extLst>
          </p:cNvPr>
          <p:cNvPicPr/>
          <p:nvPr/>
        </p:nvPicPr>
        <p:blipFill>
          <a:blip r:embed="rId4" cstate="email">
            <a:extLst>
              <a:ext uri="{28A0092B-C50C-407E-A947-70E740481C1C}">
                <a14:useLocalDpi xmlns:a14="http://schemas.microsoft.com/office/drawing/2010/main"/>
              </a:ext>
            </a:extLst>
          </a:blip>
          <a:stretch>
            <a:fillRect/>
          </a:stretch>
        </p:blipFill>
        <p:spPr>
          <a:xfrm>
            <a:off x="3496235" y="1115432"/>
            <a:ext cx="4050665" cy="4425173"/>
          </a:xfrm>
          <a:prstGeom prst="rect">
            <a:avLst/>
          </a:prstGeom>
        </p:spPr>
      </p:pic>
      <p:pic>
        <p:nvPicPr>
          <p:cNvPr id="26" name="Imagen 25">
            <a:extLst>
              <a:ext uri="{FF2B5EF4-FFF2-40B4-BE49-F238E27FC236}">
                <a16:creationId xmlns:a16="http://schemas.microsoft.com/office/drawing/2014/main" id="{A5381DB1-828F-48DD-ACCE-B63577A05720}"/>
              </a:ext>
            </a:extLst>
          </p:cNvPr>
          <p:cNvPicPr/>
          <p:nvPr/>
        </p:nvPicPr>
        <p:blipFill>
          <a:blip r:embed="rId5" cstate="email">
            <a:extLst>
              <a:ext uri="{28A0092B-C50C-407E-A947-70E740481C1C}">
                <a14:useLocalDpi xmlns:a14="http://schemas.microsoft.com/office/drawing/2010/main"/>
              </a:ext>
            </a:extLst>
          </a:blip>
          <a:stretch>
            <a:fillRect/>
          </a:stretch>
        </p:blipFill>
        <p:spPr>
          <a:xfrm>
            <a:off x="7546900" y="1111237"/>
            <a:ext cx="4644272" cy="4425173"/>
          </a:xfrm>
          <a:prstGeom prst="rect">
            <a:avLst/>
          </a:prstGeom>
        </p:spPr>
      </p:pic>
    </p:spTree>
    <p:extLst>
      <p:ext uri="{BB962C8B-B14F-4D97-AF65-F5344CB8AC3E}">
        <p14:creationId xmlns:p14="http://schemas.microsoft.com/office/powerpoint/2010/main" val="195610614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 name="Imagen 1">
            <a:extLst>
              <a:ext uri="{FF2B5EF4-FFF2-40B4-BE49-F238E27FC236}">
                <a16:creationId xmlns:a16="http://schemas.microsoft.com/office/drawing/2014/main" id="{53753C65-B628-4715-B1F8-75657AEBBDC4}"/>
              </a:ext>
            </a:extLst>
          </p:cNvPr>
          <p:cNvPicPr>
            <a:picLocks noChangeAspect="1"/>
          </p:cNvPicPr>
          <p:nvPr/>
        </p:nvPicPr>
        <p:blipFill>
          <a:blip r:embed="rId3"/>
          <a:stretch>
            <a:fillRect/>
          </a:stretch>
        </p:blipFill>
        <p:spPr>
          <a:xfrm>
            <a:off x="-13982" y="1076769"/>
            <a:ext cx="6109982" cy="4463835"/>
          </a:xfrm>
          <a:prstGeom prst="rect">
            <a:avLst/>
          </a:prstGeom>
        </p:spPr>
      </p:pic>
      <p:pic>
        <p:nvPicPr>
          <p:cNvPr id="4" name="Imagen 3">
            <a:extLst>
              <a:ext uri="{FF2B5EF4-FFF2-40B4-BE49-F238E27FC236}">
                <a16:creationId xmlns:a16="http://schemas.microsoft.com/office/drawing/2014/main" id="{E402CB09-757A-4B31-A766-76FBBDF9757E}"/>
              </a:ext>
            </a:extLst>
          </p:cNvPr>
          <p:cNvPicPr>
            <a:picLocks noChangeAspect="1"/>
          </p:cNvPicPr>
          <p:nvPr/>
        </p:nvPicPr>
        <p:blipFill>
          <a:blip r:embed="rId4"/>
          <a:stretch>
            <a:fillRect/>
          </a:stretch>
        </p:blipFill>
        <p:spPr>
          <a:xfrm>
            <a:off x="6095172" y="1111910"/>
            <a:ext cx="5825663" cy="4428693"/>
          </a:xfrm>
          <a:prstGeom prst="rect">
            <a:avLst/>
          </a:prstGeom>
        </p:spPr>
      </p:pic>
    </p:spTree>
    <p:extLst>
      <p:ext uri="{BB962C8B-B14F-4D97-AF65-F5344CB8AC3E}">
        <p14:creationId xmlns:p14="http://schemas.microsoft.com/office/powerpoint/2010/main" val="34645911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6" name="Imagen 25">
            <a:extLst>
              <a:ext uri="{FF2B5EF4-FFF2-40B4-BE49-F238E27FC236}">
                <a16:creationId xmlns:a16="http://schemas.microsoft.com/office/drawing/2014/main" id="{9EEB5B72-0017-4373-A579-B81F2EA7BAA2}"/>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1111911"/>
            <a:ext cx="6096000" cy="4462705"/>
          </a:xfrm>
          <a:prstGeom prst="rect">
            <a:avLst/>
          </a:prstGeom>
        </p:spPr>
      </p:pic>
      <p:pic>
        <p:nvPicPr>
          <p:cNvPr id="27" name="Imagen 26">
            <a:extLst>
              <a:ext uri="{FF2B5EF4-FFF2-40B4-BE49-F238E27FC236}">
                <a16:creationId xmlns:a16="http://schemas.microsoft.com/office/drawing/2014/main" id="{40CC68F4-8417-4EDF-B088-B8660A5E7F3D}"/>
              </a:ext>
            </a:extLst>
          </p:cNvPr>
          <p:cNvPicPr/>
          <p:nvPr/>
        </p:nvPicPr>
        <p:blipFill>
          <a:blip r:embed="rId4"/>
          <a:stretch>
            <a:fillRect/>
          </a:stretch>
        </p:blipFill>
        <p:spPr>
          <a:xfrm>
            <a:off x="6095172" y="1116106"/>
            <a:ext cx="6096000" cy="4452434"/>
          </a:xfrm>
          <a:prstGeom prst="rect">
            <a:avLst/>
          </a:prstGeom>
        </p:spPr>
      </p:pic>
    </p:spTree>
    <p:extLst>
      <p:ext uri="{BB962C8B-B14F-4D97-AF65-F5344CB8AC3E}">
        <p14:creationId xmlns:p14="http://schemas.microsoft.com/office/powerpoint/2010/main" val="35467405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17125B8A-27F6-4EC1-A43C-DE703DDDEBEE}"/>
              </a:ext>
            </a:extLst>
          </p:cNvPr>
          <p:cNvPicPr/>
          <p:nvPr/>
        </p:nvPicPr>
        <p:blipFill>
          <a:blip r:embed="rId3" cstate="email">
            <a:extLst>
              <a:ext uri="{28A0092B-C50C-407E-A947-70E740481C1C}">
                <a14:useLocalDpi xmlns:a14="http://schemas.microsoft.com/office/drawing/2010/main"/>
              </a:ext>
            </a:extLst>
          </a:blip>
          <a:stretch>
            <a:fillRect/>
          </a:stretch>
        </p:blipFill>
        <p:spPr>
          <a:xfrm>
            <a:off x="-2" y="1143001"/>
            <a:ext cx="6095171" cy="4463148"/>
          </a:xfrm>
          <a:prstGeom prst="rect">
            <a:avLst/>
          </a:prstGeom>
        </p:spPr>
      </p:pic>
      <p:pic>
        <p:nvPicPr>
          <p:cNvPr id="17" name="Imagen 16">
            <a:extLst>
              <a:ext uri="{FF2B5EF4-FFF2-40B4-BE49-F238E27FC236}">
                <a16:creationId xmlns:a16="http://schemas.microsoft.com/office/drawing/2014/main" id="{E9FF3CE6-3B72-4A79-B8F6-79649E2F19EA}"/>
              </a:ext>
            </a:extLst>
          </p:cNvPr>
          <p:cNvPicPr/>
          <p:nvPr/>
        </p:nvPicPr>
        <p:blipFill>
          <a:blip r:embed="rId4" cstate="email">
            <a:extLst>
              <a:ext uri="{28A0092B-C50C-407E-A947-70E740481C1C}">
                <a14:useLocalDpi xmlns:a14="http://schemas.microsoft.com/office/drawing/2010/main"/>
              </a:ext>
            </a:extLst>
          </a:blip>
          <a:stretch>
            <a:fillRect/>
          </a:stretch>
        </p:blipFill>
        <p:spPr>
          <a:xfrm>
            <a:off x="6096000" y="1110754"/>
            <a:ext cx="6095172" cy="4432280"/>
          </a:xfrm>
          <a:prstGeom prst="rect">
            <a:avLst/>
          </a:prstGeom>
        </p:spPr>
      </p:pic>
    </p:spTree>
    <p:extLst>
      <p:ext uri="{BB962C8B-B14F-4D97-AF65-F5344CB8AC3E}">
        <p14:creationId xmlns:p14="http://schemas.microsoft.com/office/powerpoint/2010/main" val="37539284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2" name="Imagen 21">
            <a:extLst>
              <a:ext uri="{FF2B5EF4-FFF2-40B4-BE49-F238E27FC236}">
                <a16:creationId xmlns:a16="http://schemas.microsoft.com/office/drawing/2014/main" id="{8ACD1EBF-E431-41B0-828D-CC06734E3380}"/>
              </a:ext>
            </a:extLst>
          </p:cNvPr>
          <p:cNvPicPr/>
          <p:nvPr/>
        </p:nvPicPr>
        <p:blipFill>
          <a:blip r:embed="rId3"/>
          <a:stretch>
            <a:fillRect/>
          </a:stretch>
        </p:blipFill>
        <p:spPr>
          <a:xfrm>
            <a:off x="-13982" y="1111911"/>
            <a:ext cx="5520844" cy="4428694"/>
          </a:xfrm>
          <a:prstGeom prst="rect">
            <a:avLst/>
          </a:prstGeom>
        </p:spPr>
      </p:pic>
      <p:pic>
        <p:nvPicPr>
          <p:cNvPr id="24" name="Imagen 23">
            <a:extLst>
              <a:ext uri="{FF2B5EF4-FFF2-40B4-BE49-F238E27FC236}">
                <a16:creationId xmlns:a16="http://schemas.microsoft.com/office/drawing/2014/main" id="{6E630C5E-C083-40BF-A53C-29B175E4C3B9}"/>
              </a:ext>
            </a:extLst>
          </p:cNvPr>
          <p:cNvPicPr/>
          <p:nvPr/>
        </p:nvPicPr>
        <p:blipFill>
          <a:blip r:embed="rId4"/>
          <a:stretch>
            <a:fillRect/>
          </a:stretch>
        </p:blipFill>
        <p:spPr>
          <a:xfrm>
            <a:off x="5537850" y="1133603"/>
            <a:ext cx="6551055" cy="4428694"/>
          </a:xfrm>
          <a:prstGeom prst="rect">
            <a:avLst/>
          </a:prstGeom>
        </p:spPr>
      </p:pic>
    </p:spTree>
    <p:extLst>
      <p:ext uri="{BB962C8B-B14F-4D97-AF65-F5344CB8AC3E}">
        <p14:creationId xmlns:p14="http://schemas.microsoft.com/office/powerpoint/2010/main" val="9144548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C7365CC5-F8CF-4277-8E2B-F7B253701193}"/>
              </a:ext>
            </a:extLst>
          </p:cNvPr>
          <p:cNvPicPr/>
          <p:nvPr/>
        </p:nvPicPr>
        <p:blipFill>
          <a:blip r:embed="rId3" cstate="email">
            <a:extLst>
              <a:ext uri="{28A0092B-C50C-407E-A947-70E740481C1C}">
                <a14:useLocalDpi xmlns:a14="http://schemas.microsoft.com/office/drawing/2010/main"/>
              </a:ext>
            </a:extLst>
          </a:blip>
          <a:stretch>
            <a:fillRect/>
          </a:stretch>
        </p:blipFill>
        <p:spPr>
          <a:xfrm>
            <a:off x="-13983" y="1111911"/>
            <a:ext cx="5796217" cy="4462705"/>
          </a:xfrm>
          <a:prstGeom prst="rect">
            <a:avLst/>
          </a:prstGeom>
        </p:spPr>
      </p:pic>
      <p:pic>
        <p:nvPicPr>
          <p:cNvPr id="17" name="Imagen 16">
            <a:extLst>
              <a:ext uri="{FF2B5EF4-FFF2-40B4-BE49-F238E27FC236}">
                <a16:creationId xmlns:a16="http://schemas.microsoft.com/office/drawing/2014/main" id="{F545222D-A1BA-4E40-B209-C7B43DBDFF55}"/>
              </a:ext>
            </a:extLst>
          </p:cNvPr>
          <p:cNvPicPr/>
          <p:nvPr/>
        </p:nvPicPr>
        <p:blipFill>
          <a:blip r:embed="rId4" cstate="email">
            <a:extLst>
              <a:ext uri="{28A0092B-C50C-407E-A947-70E740481C1C}">
                <a14:useLocalDpi xmlns:a14="http://schemas.microsoft.com/office/drawing/2010/main"/>
              </a:ext>
            </a:extLst>
          </a:blip>
          <a:stretch>
            <a:fillRect/>
          </a:stretch>
        </p:blipFill>
        <p:spPr>
          <a:xfrm>
            <a:off x="5782234" y="1147637"/>
            <a:ext cx="6408938" cy="4431173"/>
          </a:xfrm>
          <a:prstGeom prst="rect">
            <a:avLst/>
          </a:prstGeom>
        </p:spPr>
      </p:pic>
    </p:spTree>
    <p:extLst>
      <p:ext uri="{BB962C8B-B14F-4D97-AF65-F5344CB8AC3E}">
        <p14:creationId xmlns:p14="http://schemas.microsoft.com/office/powerpoint/2010/main" val="78569418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2" name="Imagen 21">
            <a:extLst>
              <a:ext uri="{FF2B5EF4-FFF2-40B4-BE49-F238E27FC236}">
                <a16:creationId xmlns:a16="http://schemas.microsoft.com/office/drawing/2014/main" id="{A3C4AB3E-04BA-4316-ABCC-FB4B1FF47033}"/>
              </a:ext>
            </a:extLst>
          </p:cNvPr>
          <p:cNvPicPr/>
          <p:nvPr/>
        </p:nvPicPr>
        <p:blipFill>
          <a:blip r:embed="rId3" cstate="email">
            <a:extLst>
              <a:ext uri="{28A0092B-C50C-407E-A947-70E740481C1C}">
                <a14:useLocalDpi xmlns:a14="http://schemas.microsoft.com/office/drawing/2010/main"/>
              </a:ext>
            </a:extLst>
          </a:blip>
          <a:stretch>
            <a:fillRect/>
          </a:stretch>
        </p:blipFill>
        <p:spPr>
          <a:xfrm>
            <a:off x="-1656" y="1111911"/>
            <a:ext cx="6097655" cy="4428694"/>
          </a:xfrm>
          <a:prstGeom prst="rect">
            <a:avLst/>
          </a:prstGeom>
        </p:spPr>
      </p:pic>
      <p:pic>
        <p:nvPicPr>
          <p:cNvPr id="24" name="Imagen 23">
            <a:extLst>
              <a:ext uri="{FF2B5EF4-FFF2-40B4-BE49-F238E27FC236}">
                <a16:creationId xmlns:a16="http://schemas.microsoft.com/office/drawing/2014/main" id="{4829D407-ABFE-412E-BA0B-3DCB51A328DE}"/>
              </a:ext>
            </a:extLst>
          </p:cNvPr>
          <p:cNvPicPr/>
          <p:nvPr/>
        </p:nvPicPr>
        <p:blipFill>
          <a:blip r:embed="rId4" cstate="email">
            <a:extLst>
              <a:ext uri="{28A0092B-C50C-407E-A947-70E740481C1C}">
                <a14:useLocalDpi xmlns:a14="http://schemas.microsoft.com/office/drawing/2010/main"/>
              </a:ext>
            </a:extLst>
          </a:blip>
          <a:stretch>
            <a:fillRect/>
          </a:stretch>
        </p:blipFill>
        <p:spPr>
          <a:xfrm>
            <a:off x="6070229" y="1107715"/>
            <a:ext cx="6097655" cy="4462705"/>
          </a:xfrm>
          <a:prstGeom prst="rect">
            <a:avLst/>
          </a:prstGeom>
        </p:spPr>
      </p:pic>
    </p:spTree>
    <p:extLst>
      <p:ext uri="{BB962C8B-B14F-4D97-AF65-F5344CB8AC3E}">
        <p14:creationId xmlns:p14="http://schemas.microsoft.com/office/powerpoint/2010/main" val="116609978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D3A81C59-5666-446E-ACE4-16E5387291B4}"/>
              </a:ext>
            </a:extLst>
          </p:cNvPr>
          <p:cNvPicPr/>
          <p:nvPr/>
        </p:nvPicPr>
        <p:blipFill>
          <a:blip r:embed="rId3" cstate="email">
            <a:extLst>
              <a:ext uri="{28A0092B-C50C-407E-A947-70E740481C1C}">
                <a14:useLocalDpi xmlns:a14="http://schemas.microsoft.com/office/drawing/2010/main"/>
              </a:ext>
            </a:extLst>
          </a:blip>
          <a:stretch>
            <a:fillRect/>
          </a:stretch>
        </p:blipFill>
        <p:spPr>
          <a:xfrm>
            <a:off x="-13982" y="1111911"/>
            <a:ext cx="5520844" cy="4428694"/>
          </a:xfrm>
          <a:prstGeom prst="rect">
            <a:avLst/>
          </a:prstGeom>
        </p:spPr>
      </p:pic>
      <p:pic>
        <p:nvPicPr>
          <p:cNvPr id="25" name="Imagen 24">
            <a:extLst>
              <a:ext uri="{FF2B5EF4-FFF2-40B4-BE49-F238E27FC236}">
                <a16:creationId xmlns:a16="http://schemas.microsoft.com/office/drawing/2014/main" id="{AC5F4C4E-C6F7-45EA-8754-40332A187D11}"/>
              </a:ext>
            </a:extLst>
          </p:cNvPr>
          <p:cNvPicPr/>
          <p:nvPr/>
        </p:nvPicPr>
        <p:blipFill>
          <a:blip r:embed="rId4" cstate="email">
            <a:extLst>
              <a:ext uri="{28A0092B-C50C-407E-A947-70E740481C1C}">
                <a14:useLocalDpi xmlns:a14="http://schemas.microsoft.com/office/drawing/2010/main"/>
              </a:ext>
            </a:extLst>
          </a:blip>
          <a:stretch>
            <a:fillRect/>
          </a:stretch>
        </p:blipFill>
        <p:spPr>
          <a:xfrm>
            <a:off x="5520844" y="1151833"/>
            <a:ext cx="6670328" cy="4388772"/>
          </a:xfrm>
          <a:prstGeom prst="rect">
            <a:avLst/>
          </a:prstGeom>
        </p:spPr>
      </p:pic>
    </p:spTree>
    <p:extLst>
      <p:ext uri="{BB962C8B-B14F-4D97-AF65-F5344CB8AC3E}">
        <p14:creationId xmlns:p14="http://schemas.microsoft.com/office/powerpoint/2010/main" val="25001078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2" name="Imagen 21">
            <a:extLst>
              <a:ext uri="{FF2B5EF4-FFF2-40B4-BE49-F238E27FC236}">
                <a16:creationId xmlns:a16="http://schemas.microsoft.com/office/drawing/2014/main" id="{9A1A6D7F-1CE9-4787-AEDF-91E951868BD0}"/>
              </a:ext>
            </a:extLst>
          </p:cNvPr>
          <p:cNvPicPr/>
          <p:nvPr/>
        </p:nvPicPr>
        <p:blipFill>
          <a:blip r:embed="rId3"/>
          <a:stretch>
            <a:fillRect/>
          </a:stretch>
        </p:blipFill>
        <p:spPr>
          <a:xfrm>
            <a:off x="23511" y="1117264"/>
            <a:ext cx="5725160" cy="4423341"/>
          </a:xfrm>
          <a:prstGeom prst="rect">
            <a:avLst/>
          </a:prstGeom>
        </p:spPr>
      </p:pic>
      <p:pic>
        <p:nvPicPr>
          <p:cNvPr id="24" name="Imagen 23">
            <a:extLst>
              <a:ext uri="{FF2B5EF4-FFF2-40B4-BE49-F238E27FC236}">
                <a16:creationId xmlns:a16="http://schemas.microsoft.com/office/drawing/2014/main" id="{4054B657-19A5-449D-B00A-08916179A98C}"/>
              </a:ext>
            </a:extLst>
          </p:cNvPr>
          <p:cNvPicPr/>
          <p:nvPr/>
        </p:nvPicPr>
        <p:blipFill>
          <a:blip r:embed="rId4"/>
          <a:stretch>
            <a:fillRect/>
          </a:stretch>
        </p:blipFill>
        <p:spPr>
          <a:xfrm>
            <a:off x="5772181" y="1111910"/>
            <a:ext cx="6396308" cy="4423341"/>
          </a:xfrm>
          <a:prstGeom prst="rect">
            <a:avLst/>
          </a:prstGeom>
        </p:spPr>
      </p:pic>
    </p:spTree>
    <p:extLst>
      <p:ext uri="{BB962C8B-B14F-4D97-AF65-F5344CB8AC3E}">
        <p14:creationId xmlns:p14="http://schemas.microsoft.com/office/powerpoint/2010/main" val="3501247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6759327E-591E-49A8-9DCC-98482E40353A}"/>
              </a:ext>
            </a:extLst>
          </p:cNvPr>
          <p:cNvPicPr/>
          <p:nvPr/>
        </p:nvPicPr>
        <p:blipFill>
          <a:blip r:embed="rId3" cstate="email">
            <a:extLst>
              <a:ext uri="{28A0092B-C50C-407E-A947-70E740481C1C}">
                <a14:useLocalDpi xmlns:a14="http://schemas.microsoft.com/office/drawing/2010/main"/>
              </a:ext>
            </a:extLst>
          </a:blip>
          <a:stretch>
            <a:fillRect/>
          </a:stretch>
        </p:blipFill>
        <p:spPr>
          <a:xfrm>
            <a:off x="-13981" y="1130452"/>
            <a:ext cx="5782770" cy="4454315"/>
          </a:xfrm>
          <a:prstGeom prst="rect">
            <a:avLst/>
          </a:prstGeom>
        </p:spPr>
      </p:pic>
      <p:pic>
        <p:nvPicPr>
          <p:cNvPr id="17" name="Imagen 16">
            <a:extLst>
              <a:ext uri="{FF2B5EF4-FFF2-40B4-BE49-F238E27FC236}">
                <a16:creationId xmlns:a16="http://schemas.microsoft.com/office/drawing/2014/main" id="{1ABD1396-BDD3-4FF6-B0F3-6114BC7A94DD}"/>
              </a:ext>
            </a:extLst>
          </p:cNvPr>
          <p:cNvPicPr/>
          <p:nvPr/>
        </p:nvPicPr>
        <p:blipFill>
          <a:blip r:embed="rId4" cstate="email">
            <a:extLst>
              <a:ext uri="{28A0092B-C50C-407E-A947-70E740481C1C}">
                <a14:useLocalDpi xmlns:a14="http://schemas.microsoft.com/office/drawing/2010/main"/>
              </a:ext>
            </a:extLst>
          </a:blip>
          <a:stretch>
            <a:fillRect/>
          </a:stretch>
        </p:blipFill>
        <p:spPr>
          <a:xfrm>
            <a:off x="5768789" y="1147453"/>
            <a:ext cx="6422383" cy="4462303"/>
          </a:xfrm>
          <a:prstGeom prst="rect">
            <a:avLst/>
          </a:prstGeom>
        </p:spPr>
      </p:pic>
    </p:spTree>
    <p:extLst>
      <p:ext uri="{BB962C8B-B14F-4D97-AF65-F5344CB8AC3E}">
        <p14:creationId xmlns:p14="http://schemas.microsoft.com/office/powerpoint/2010/main" val="369298815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4" name="Imagen 3">
            <a:extLst>
              <a:ext uri="{FF2B5EF4-FFF2-40B4-BE49-F238E27FC236}">
                <a16:creationId xmlns:a16="http://schemas.microsoft.com/office/drawing/2014/main" id="{941BE50F-7846-4D12-A14E-75655A7DD6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76770"/>
            <a:ext cx="5768789" cy="4493651"/>
          </a:xfrm>
          <a:prstGeom prst="rect">
            <a:avLst/>
          </a:prstGeom>
        </p:spPr>
      </p:pic>
      <p:pic>
        <p:nvPicPr>
          <p:cNvPr id="7" name="Imagen 6">
            <a:extLst>
              <a:ext uri="{FF2B5EF4-FFF2-40B4-BE49-F238E27FC236}">
                <a16:creationId xmlns:a16="http://schemas.microsoft.com/office/drawing/2014/main" id="{6646122C-5113-4E4E-B902-10C4CA0093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68789" y="1109142"/>
            <a:ext cx="6422383" cy="4454315"/>
          </a:xfrm>
          <a:prstGeom prst="rect">
            <a:avLst/>
          </a:prstGeom>
        </p:spPr>
      </p:pic>
    </p:spTree>
    <p:extLst>
      <p:ext uri="{BB962C8B-B14F-4D97-AF65-F5344CB8AC3E}">
        <p14:creationId xmlns:p14="http://schemas.microsoft.com/office/powerpoint/2010/main" val="401058190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 name="Imagen 1">
            <a:extLst>
              <a:ext uri="{FF2B5EF4-FFF2-40B4-BE49-F238E27FC236}">
                <a16:creationId xmlns:a16="http://schemas.microsoft.com/office/drawing/2014/main" id="{683FF505-B887-471D-84C3-03BEED5CDA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09" y="1111911"/>
            <a:ext cx="6457898" cy="4428694"/>
          </a:xfrm>
          <a:prstGeom prst="rect">
            <a:avLst/>
          </a:prstGeom>
        </p:spPr>
      </p:pic>
      <p:pic>
        <p:nvPicPr>
          <p:cNvPr id="8" name="Imagen 7">
            <a:extLst>
              <a:ext uri="{FF2B5EF4-FFF2-40B4-BE49-F238E27FC236}">
                <a16:creationId xmlns:a16="http://schemas.microsoft.com/office/drawing/2014/main" id="{87D446C4-9B2C-42CC-9673-F92DA168D8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6124" y="1148895"/>
            <a:ext cx="6162816" cy="4391710"/>
          </a:xfrm>
          <a:prstGeom prst="rect">
            <a:avLst/>
          </a:prstGeom>
        </p:spPr>
      </p:pic>
    </p:spTree>
    <p:extLst>
      <p:ext uri="{BB962C8B-B14F-4D97-AF65-F5344CB8AC3E}">
        <p14:creationId xmlns:p14="http://schemas.microsoft.com/office/powerpoint/2010/main" val="29761465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6B648CB6-FA6A-4A7B-A36D-F9CDDAA0880C}"/>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1121301"/>
            <a:ext cx="5728447" cy="4419304"/>
          </a:xfrm>
          <a:prstGeom prst="rect">
            <a:avLst/>
          </a:prstGeom>
        </p:spPr>
      </p:pic>
      <p:pic>
        <p:nvPicPr>
          <p:cNvPr id="17" name="Imagen 16">
            <a:extLst>
              <a:ext uri="{FF2B5EF4-FFF2-40B4-BE49-F238E27FC236}">
                <a16:creationId xmlns:a16="http://schemas.microsoft.com/office/drawing/2014/main" id="{2AAED714-6079-4FA5-BAE6-BAE88C4D7A9B}"/>
              </a:ext>
            </a:extLst>
          </p:cNvPr>
          <p:cNvPicPr/>
          <p:nvPr/>
        </p:nvPicPr>
        <p:blipFill>
          <a:blip r:embed="rId4"/>
          <a:stretch>
            <a:fillRect/>
          </a:stretch>
        </p:blipFill>
        <p:spPr>
          <a:xfrm>
            <a:off x="5728447" y="1111911"/>
            <a:ext cx="6333565" cy="4428694"/>
          </a:xfrm>
          <a:prstGeom prst="rect">
            <a:avLst/>
          </a:prstGeom>
        </p:spPr>
      </p:pic>
    </p:spTree>
    <p:extLst>
      <p:ext uri="{BB962C8B-B14F-4D97-AF65-F5344CB8AC3E}">
        <p14:creationId xmlns:p14="http://schemas.microsoft.com/office/powerpoint/2010/main" val="100709013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 name="Imagen 1">
            <a:extLst>
              <a:ext uri="{FF2B5EF4-FFF2-40B4-BE49-F238E27FC236}">
                <a16:creationId xmlns:a16="http://schemas.microsoft.com/office/drawing/2014/main" id="{122BBE7F-3D19-428A-88F5-D11D351079F4}"/>
              </a:ext>
            </a:extLst>
          </p:cNvPr>
          <p:cNvPicPr>
            <a:picLocks noChangeAspect="1"/>
          </p:cNvPicPr>
          <p:nvPr/>
        </p:nvPicPr>
        <p:blipFill>
          <a:blip r:embed="rId3"/>
          <a:stretch>
            <a:fillRect/>
          </a:stretch>
        </p:blipFill>
        <p:spPr>
          <a:xfrm>
            <a:off x="0" y="1111911"/>
            <a:ext cx="6144482" cy="4428694"/>
          </a:xfrm>
          <a:prstGeom prst="rect">
            <a:avLst/>
          </a:prstGeom>
        </p:spPr>
      </p:pic>
      <p:pic>
        <p:nvPicPr>
          <p:cNvPr id="4" name="Imagen 3">
            <a:extLst>
              <a:ext uri="{FF2B5EF4-FFF2-40B4-BE49-F238E27FC236}">
                <a16:creationId xmlns:a16="http://schemas.microsoft.com/office/drawing/2014/main" id="{F9F6E7E5-D9A3-4AF2-86E0-3FB1BFF47647}"/>
              </a:ext>
            </a:extLst>
          </p:cNvPr>
          <p:cNvPicPr>
            <a:picLocks noChangeAspect="1"/>
          </p:cNvPicPr>
          <p:nvPr/>
        </p:nvPicPr>
        <p:blipFill>
          <a:blip r:embed="rId4"/>
          <a:stretch>
            <a:fillRect/>
          </a:stretch>
        </p:blipFill>
        <p:spPr>
          <a:xfrm>
            <a:off x="6144482" y="1107716"/>
            <a:ext cx="6046690" cy="4462705"/>
          </a:xfrm>
          <a:prstGeom prst="rect">
            <a:avLst/>
          </a:prstGeom>
        </p:spPr>
      </p:pic>
    </p:spTree>
    <p:extLst>
      <p:ext uri="{BB962C8B-B14F-4D97-AF65-F5344CB8AC3E}">
        <p14:creationId xmlns:p14="http://schemas.microsoft.com/office/powerpoint/2010/main" val="408364092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22" name="Imagen 21">
            <a:extLst>
              <a:ext uri="{FF2B5EF4-FFF2-40B4-BE49-F238E27FC236}">
                <a16:creationId xmlns:a16="http://schemas.microsoft.com/office/drawing/2014/main" id="{3FDB1EE2-3397-43E5-971A-37F17FEC05CD}"/>
              </a:ext>
            </a:extLst>
          </p:cNvPr>
          <p:cNvPicPr/>
          <p:nvPr/>
        </p:nvPicPr>
        <p:blipFill>
          <a:blip r:embed="rId3"/>
          <a:stretch>
            <a:fillRect/>
          </a:stretch>
        </p:blipFill>
        <p:spPr>
          <a:xfrm>
            <a:off x="0" y="1111911"/>
            <a:ext cx="3895288" cy="4462705"/>
          </a:xfrm>
          <a:prstGeom prst="rect">
            <a:avLst/>
          </a:prstGeom>
        </p:spPr>
      </p:pic>
      <p:pic>
        <p:nvPicPr>
          <p:cNvPr id="24" name="Imagen 23">
            <a:extLst>
              <a:ext uri="{FF2B5EF4-FFF2-40B4-BE49-F238E27FC236}">
                <a16:creationId xmlns:a16="http://schemas.microsoft.com/office/drawing/2014/main" id="{6303FBF6-65BB-4AFF-BF79-CCC0456F754D}"/>
              </a:ext>
            </a:extLst>
          </p:cNvPr>
          <p:cNvPicPr/>
          <p:nvPr/>
        </p:nvPicPr>
        <p:blipFill>
          <a:blip r:embed="rId4"/>
          <a:stretch>
            <a:fillRect/>
          </a:stretch>
        </p:blipFill>
        <p:spPr>
          <a:xfrm>
            <a:off x="3895288" y="1107716"/>
            <a:ext cx="3895288" cy="4485548"/>
          </a:xfrm>
          <a:prstGeom prst="rect">
            <a:avLst/>
          </a:prstGeom>
        </p:spPr>
      </p:pic>
      <p:pic>
        <p:nvPicPr>
          <p:cNvPr id="25" name="Imagen 24">
            <a:extLst>
              <a:ext uri="{FF2B5EF4-FFF2-40B4-BE49-F238E27FC236}">
                <a16:creationId xmlns:a16="http://schemas.microsoft.com/office/drawing/2014/main" id="{529C02E2-8A68-46DD-9565-CA5B0F616711}"/>
              </a:ext>
            </a:extLst>
          </p:cNvPr>
          <p:cNvPicPr/>
          <p:nvPr/>
        </p:nvPicPr>
        <p:blipFill>
          <a:blip r:embed="rId5"/>
          <a:stretch>
            <a:fillRect/>
          </a:stretch>
        </p:blipFill>
        <p:spPr>
          <a:xfrm>
            <a:off x="7790576" y="1107716"/>
            <a:ext cx="4400596" cy="4333160"/>
          </a:xfrm>
          <a:prstGeom prst="rect">
            <a:avLst/>
          </a:prstGeom>
        </p:spPr>
      </p:pic>
    </p:spTree>
    <p:extLst>
      <p:ext uri="{BB962C8B-B14F-4D97-AF65-F5344CB8AC3E}">
        <p14:creationId xmlns:p14="http://schemas.microsoft.com/office/powerpoint/2010/main" val="254420627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Infraestructura y Obra Pública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b="1" dirty="0">
                <a:solidFill>
                  <a:schemeClr val="bg1"/>
                </a:solidFill>
                <a:highlight>
                  <a:srgbClr val="C0C0C0"/>
                </a:highlight>
              </a:rPr>
              <a:t>OBRAS QUE MEJORAN LA CALIDAD DE VIDA</a:t>
            </a:r>
            <a:endParaRPr lang="es-ES" sz="2000" b="1" dirty="0">
              <a:solidFill>
                <a:schemeClr val="bg1"/>
              </a:solidFill>
              <a:highlight>
                <a:srgbClr val="C0C0C0"/>
              </a:highlight>
            </a:endParaRPr>
          </a:p>
        </p:txBody>
      </p:sp>
      <p:pic>
        <p:nvPicPr>
          <p:cNvPr id="17" name="Imagen 16">
            <a:extLst>
              <a:ext uri="{FF2B5EF4-FFF2-40B4-BE49-F238E27FC236}">
                <a16:creationId xmlns:a16="http://schemas.microsoft.com/office/drawing/2014/main" id="{96E85B20-6BFA-4250-863B-8CECA4E0DE44}"/>
              </a:ext>
            </a:extLst>
          </p:cNvPr>
          <p:cNvPicPr/>
          <p:nvPr/>
        </p:nvPicPr>
        <p:blipFill>
          <a:blip r:embed="rId3"/>
          <a:stretch>
            <a:fillRect/>
          </a:stretch>
        </p:blipFill>
        <p:spPr>
          <a:xfrm>
            <a:off x="0" y="1111911"/>
            <a:ext cx="4074459" cy="4428694"/>
          </a:xfrm>
          <a:prstGeom prst="rect">
            <a:avLst/>
          </a:prstGeom>
        </p:spPr>
      </p:pic>
      <p:pic>
        <p:nvPicPr>
          <p:cNvPr id="26" name="Imagen 25">
            <a:extLst>
              <a:ext uri="{FF2B5EF4-FFF2-40B4-BE49-F238E27FC236}">
                <a16:creationId xmlns:a16="http://schemas.microsoft.com/office/drawing/2014/main" id="{87831E95-3E04-42E9-9F7A-AD1A54D62BEF}"/>
              </a:ext>
            </a:extLst>
          </p:cNvPr>
          <p:cNvPicPr/>
          <p:nvPr/>
        </p:nvPicPr>
        <p:blipFill>
          <a:blip r:embed="rId4"/>
          <a:stretch>
            <a:fillRect/>
          </a:stretch>
        </p:blipFill>
        <p:spPr>
          <a:xfrm>
            <a:off x="4074458" y="1116106"/>
            <a:ext cx="3415553" cy="4424499"/>
          </a:xfrm>
          <a:prstGeom prst="rect">
            <a:avLst/>
          </a:prstGeom>
        </p:spPr>
      </p:pic>
      <p:pic>
        <p:nvPicPr>
          <p:cNvPr id="27" name="Imagen 26">
            <a:extLst>
              <a:ext uri="{FF2B5EF4-FFF2-40B4-BE49-F238E27FC236}">
                <a16:creationId xmlns:a16="http://schemas.microsoft.com/office/drawing/2014/main" id="{49C110FD-BDFF-4B60-8182-55022591A4FF}"/>
              </a:ext>
            </a:extLst>
          </p:cNvPr>
          <p:cNvPicPr/>
          <p:nvPr/>
        </p:nvPicPr>
        <p:blipFill>
          <a:blip r:embed="rId5"/>
          <a:stretch>
            <a:fillRect/>
          </a:stretch>
        </p:blipFill>
        <p:spPr>
          <a:xfrm>
            <a:off x="7490010" y="1122017"/>
            <a:ext cx="4701162" cy="4418588"/>
          </a:xfrm>
          <a:prstGeom prst="rect">
            <a:avLst/>
          </a:prstGeom>
        </p:spPr>
      </p:pic>
    </p:spTree>
    <p:extLst>
      <p:ext uri="{BB962C8B-B14F-4D97-AF65-F5344CB8AC3E}">
        <p14:creationId xmlns:p14="http://schemas.microsoft.com/office/powerpoint/2010/main" val="32902606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5845286" y="1246386"/>
            <a:ext cx="6211912" cy="4885473"/>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 </a:t>
              </a:r>
              <a:r>
                <a:rPr lang="es-EC" sz="4000" b="1" dirty="0"/>
                <a:t>DESARROLLO PRODUCTIVO Y AMBIENTAL</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22" name="CuadroTexto 21">
            <a:extLst>
              <a:ext uri="{FF2B5EF4-FFF2-40B4-BE49-F238E27FC236}">
                <a16:creationId xmlns:a16="http://schemas.microsoft.com/office/drawing/2014/main" id="{ACEC5D33-052D-4FBE-B170-D7B1520EF3BF}"/>
              </a:ext>
            </a:extLst>
          </p:cNvPr>
          <p:cNvSpPr txBox="1"/>
          <p:nvPr/>
        </p:nvSpPr>
        <p:spPr>
          <a:xfrm>
            <a:off x="65696" y="1268527"/>
            <a:ext cx="5603759" cy="3908762"/>
          </a:xfrm>
          <a:prstGeom prst="rect">
            <a:avLst/>
          </a:prstGeom>
          <a:solidFill>
            <a:schemeClr val="accent5">
              <a:lumMod val="75000"/>
            </a:schemeClr>
          </a:solidFill>
        </p:spPr>
        <p:txBody>
          <a:bodyPr wrap="square" rtlCol="0">
            <a:spAutoFit/>
          </a:bodyPr>
          <a:lstStyle/>
          <a:p>
            <a:endParaRPr lang="es-ES" sz="2000" dirty="0"/>
          </a:p>
          <a:p>
            <a:endParaRPr lang="es-ES" sz="2000" dirty="0"/>
          </a:p>
          <a:p>
            <a:endParaRPr lang="es-ES" sz="2000" dirty="0"/>
          </a:p>
          <a:p>
            <a:endParaRPr lang="es-ES" sz="2000" dirty="0"/>
          </a:p>
          <a:p>
            <a:pPr algn="just"/>
            <a:endParaRPr lang="es-ES" sz="2400" dirty="0">
              <a:solidFill>
                <a:schemeClr val="bg1"/>
              </a:solidFill>
            </a:endParaRPr>
          </a:p>
          <a:p>
            <a:pPr algn="just"/>
            <a:endParaRPr lang="es-ES" sz="2400" dirty="0">
              <a:solidFill>
                <a:schemeClr val="bg1"/>
              </a:solidFill>
            </a:endParaRPr>
          </a:p>
          <a:p>
            <a:pPr algn="just"/>
            <a:r>
              <a:rPr lang="es-ES" sz="2400" dirty="0"/>
              <a:t>Impulso a la producción local y recuperación ambiental mediante proyectos que fortalecen la agro producción y el desarrollo turístico sostenible</a:t>
            </a:r>
            <a:endParaRPr lang="es-ES" sz="2400" dirty="0">
              <a:solidFill>
                <a:schemeClr val="bg1"/>
              </a:solidFill>
            </a:endParaRPr>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84211" y="1433293"/>
            <a:ext cx="53482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400" dirty="0">
                <a:highlight>
                  <a:srgbClr val="C0C0C0"/>
                </a:highlight>
              </a:rPr>
              <a:t>PRODUCCIÓN + LAGUNA + SOSTENIBILIDAD</a:t>
            </a:r>
            <a:endParaRPr lang="es-ES" sz="2400" b="1" dirty="0">
              <a:solidFill>
                <a:schemeClr val="bg1"/>
              </a:solidFill>
              <a:highlight>
                <a:srgbClr val="C0C0C0"/>
              </a:highlight>
            </a:endParaRPr>
          </a:p>
        </p:txBody>
      </p:sp>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angle 1">
            <a:extLst>
              <a:ext uri="{FF2B5EF4-FFF2-40B4-BE49-F238E27FC236}">
                <a16:creationId xmlns:a16="http://schemas.microsoft.com/office/drawing/2014/main" id="{50D5B893-52CF-4390-BF3D-A17712880A33}"/>
              </a:ext>
            </a:extLst>
          </p:cNvPr>
          <p:cNvSpPr>
            <a:spLocks noChangeArrowheads="1"/>
          </p:cNvSpPr>
          <p:nvPr/>
        </p:nvSpPr>
        <p:spPr bwMode="auto">
          <a:xfrm>
            <a:off x="84211" y="3414764"/>
            <a:ext cx="56037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p:txBody>
      </p:sp>
      <p:pic>
        <p:nvPicPr>
          <p:cNvPr id="7" name="Imagen 6">
            <a:extLst>
              <a:ext uri="{FF2B5EF4-FFF2-40B4-BE49-F238E27FC236}">
                <a16:creationId xmlns:a16="http://schemas.microsoft.com/office/drawing/2014/main" id="{A55CC91F-20AB-4E51-AFB7-1BC63A3C03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5286" y="1268527"/>
            <a:ext cx="6211912" cy="4863332"/>
          </a:xfrm>
          <a:prstGeom prst="rect">
            <a:avLst/>
          </a:prstGeom>
        </p:spPr>
      </p:pic>
    </p:spTree>
    <p:extLst>
      <p:ext uri="{BB962C8B-B14F-4D97-AF65-F5344CB8AC3E}">
        <p14:creationId xmlns:p14="http://schemas.microsoft.com/office/powerpoint/2010/main" val="12471704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DESARROLLO PRODUCTIVO Y AMBIENTAL</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dirty="0">
                <a:highlight>
                  <a:srgbClr val="C0C0C0"/>
                </a:highlight>
              </a:rPr>
              <a:t>Fortalecimiento productivo y sostenibilidad</a:t>
            </a:r>
            <a:endParaRPr lang="es-ES" sz="2000" b="1" dirty="0">
              <a:solidFill>
                <a:schemeClr val="bg1"/>
              </a:solidFill>
              <a:highlight>
                <a:srgbClr val="C0C0C0"/>
              </a:highlight>
            </a:endParaRPr>
          </a:p>
        </p:txBody>
      </p:sp>
      <p:pic>
        <p:nvPicPr>
          <p:cNvPr id="22" name="Imagen 21">
            <a:extLst>
              <a:ext uri="{FF2B5EF4-FFF2-40B4-BE49-F238E27FC236}">
                <a16:creationId xmlns:a16="http://schemas.microsoft.com/office/drawing/2014/main" id="{AFDE9380-F406-41A4-9C5C-5075DAFCC76B}"/>
              </a:ext>
            </a:extLst>
          </p:cNvPr>
          <p:cNvPicPr/>
          <p:nvPr/>
        </p:nvPicPr>
        <p:blipFill>
          <a:blip r:embed="rId3"/>
          <a:stretch>
            <a:fillRect/>
          </a:stretch>
        </p:blipFill>
        <p:spPr>
          <a:xfrm>
            <a:off x="-13982" y="1111911"/>
            <a:ext cx="5782770" cy="4454314"/>
          </a:xfrm>
          <a:prstGeom prst="rect">
            <a:avLst/>
          </a:prstGeom>
        </p:spPr>
      </p:pic>
      <p:pic>
        <p:nvPicPr>
          <p:cNvPr id="24" name="Imagen 23">
            <a:extLst>
              <a:ext uri="{FF2B5EF4-FFF2-40B4-BE49-F238E27FC236}">
                <a16:creationId xmlns:a16="http://schemas.microsoft.com/office/drawing/2014/main" id="{41A5DF0C-DC13-4722-9DC4-7A02E7A99AB4}"/>
              </a:ext>
            </a:extLst>
          </p:cNvPr>
          <p:cNvPicPr/>
          <p:nvPr/>
        </p:nvPicPr>
        <p:blipFill>
          <a:blip r:embed="rId4"/>
          <a:stretch>
            <a:fillRect/>
          </a:stretch>
        </p:blipFill>
        <p:spPr>
          <a:xfrm>
            <a:off x="5782770" y="1111911"/>
            <a:ext cx="6408402" cy="4454314"/>
          </a:xfrm>
          <a:prstGeom prst="rect">
            <a:avLst/>
          </a:prstGeom>
        </p:spPr>
      </p:pic>
    </p:spTree>
    <p:extLst>
      <p:ext uri="{BB962C8B-B14F-4D97-AF65-F5344CB8AC3E}">
        <p14:creationId xmlns:p14="http://schemas.microsoft.com/office/powerpoint/2010/main" val="13432012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DESARROLLO PRODUCTIVO Y AMBIENTAL</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dirty="0">
                <a:highlight>
                  <a:srgbClr val="C0C0C0"/>
                </a:highlight>
              </a:rPr>
              <a:t>Fortalecimiento productivo y sostenibilidad</a:t>
            </a:r>
            <a:endParaRPr lang="es-ES" sz="2000" b="1" dirty="0">
              <a:solidFill>
                <a:schemeClr val="bg1"/>
              </a:solidFill>
              <a:highlight>
                <a:srgbClr val="C0C0C0"/>
              </a:highlight>
            </a:endParaRPr>
          </a:p>
        </p:txBody>
      </p:sp>
      <p:pic>
        <p:nvPicPr>
          <p:cNvPr id="25" name="Imagen 24">
            <a:extLst>
              <a:ext uri="{FF2B5EF4-FFF2-40B4-BE49-F238E27FC236}">
                <a16:creationId xmlns:a16="http://schemas.microsoft.com/office/drawing/2014/main" id="{5BD447D2-0475-4D4D-9E1A-A3B443A69764}"/>
              </a:ext>
            </a:extLst>
          </p:cNvPr>
          <p:cNvPicPr/>
          <p:nvPr/>
        </p:nvPicPr>
        <p:blipFill>
          <a:blip r:embed="rId3"/>
          <a:stretch>
            <a:fillRect/>
          </a:stretch>
        </p:blipFill>
        <p:spPr>
          <a:xfrm>
            <a:off x="-13982" y="1111911"/>
            <a:ext cx="5458460" cy="4428694"/>
          </a:xfrm>
          <a:prstGeom prst="rect">
            <a:avLst/>
          </a:prstGeom>
        </p:spPr>
      </p:pic>
      <p:pic>
        <p:nvPicPr>
          <p:cNvPr id="26" name="Imagen 25">
            <a:extLst>
              <a:ext uri="{FF2B5EF4-FFF2-40B4-BE49-F238E27FC236}">
                <a16:creationId xmlns:a16="http://schemas.microsoft.com/office/drawing/2014/main" id="{8ED25DC7-B1A8-4870-AD0B-B8912C273013}"/>
              </a:ext>
            </a:extLst>
          </p:cNvPr>
          <p:cNvPicPr/>
          <p:nvPr/>
        </p:nvPicPr>
        <p:blipFill>
          <a:blip r:embed="rId4" cstate="email">
            <a:extLst>
              <a:ext uri="{28A0092B-C50C-407E-A947-70E740481C1C}">
                <a14:useLocalDpi xmlns:a14="http://schemas.microsoft.com/office/drawing/2010/main"/>
              </a:ext>
            </a:extLst>
          </a:blip>
          <a:stretch>
            <a:fillRect/>
          </a:stretch>
        </p:blipFill>
        <p:spPr>
          <a:xfrm>
            <a:off x="5444478" y="1136650"/>
            <a:ext cx="3659505" cy="2292350"/>
          </a:xfrm>
          <a:prstGeom prst="rect">
            <a:avLst/>
          </a:prstGeom>
        </p:spPr>
      </p:pic>
      <p:pic>
        <p:nvPicPr>
          <p:cNvPr id="27" name="Imagen 26">
            <a:extLst>
              <a:ext uri="{FF2B5EF4-FFF2-40B4-BE49-F238E27FC236}">
                <a16:creationId xmlns:a16="http://schemas.microsoft.com/office/drawing/2014/main" id="{331D111A-F56F-4877-A336-5DE2CC9BF2E8}"/>
              </a:ext>
            </a:extLst>
          </p:cNvPr>
          <p:cNvPicPr/>
          <p:nvPr/>
        </p:nvPicPr>
        <p:blipFill>
          <a:blip r:embed="rId5" cstate="email">
            <a:extLst>
              <a:ext uri="{28A0092B-C50C-407E-A947-70E740481C1C}">
                <a14:useLocalDpi xmlns:a14="http://schemas.microsoft.com/office/drawing/2010/main"/>
              </a:ext>
            </a:extLst>
          </a:blip>
          <a:stretch>
            <a:fillRect/>
          </a:stretch>
        </p:blipFill>
        <p:spPr>
          <a:xfrm>
            <a:off x="5442824" y="3387932"/>
            <a:ext cx="3648832" cy="2152673"/>
          </a:xfrm>
          <a:prstGeom prst="rect">
            <a:avLst/>
          </a:prstGeom>
        </p:spPr>
      </p:pic>
      <p:pic>
        <p:nvPicPr>
          <p:cNvPr id="28" name="Imagen 27">
            <a:extLst>
              <a:ext uri="{FF2B5EF4-FFF2-40B4-BE49-F238E27FC236}">
                <a16:creationId xmlns:a16="http://schemas.microsoft.com/office/drawing/2014/main" id="{47463908-3F85-4484-9356-574DFE59D87D}"/>
              </a:ext>
            </a:extLst>
          </p:cNvPr>
          <p:cNvPicPr/>
          <p:nvPr/>
        </p:nvPicPr>
        <p:blipFill>
          <a:blip r:embed="rId6"/>
          <a:stretch>
            <a:fillRect/>
          </a:stretch>
        </p:blipFill>
        <p:spPr>
          <a:xfrm>
            <a:off x="9103983" y="1097313"/>
            <a:ext cx="3099516" cy="4454315"/>
          </a:xfrm>
          <a:prstGeom prst="rect">
            <a:avLst/>
          </a:prstGeom>
        </p:spPr>
      </p:pic>
    </p:spTree>
    <p:extLst>
      <p:ext uri="{BB962C8B-B14F-4D97-AF65-F5344CB8AC3E}">
        <p14:creationId xmlns:p14="http://schemas.microsoft.com/office/powerpoint/2010/main" val="19145865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DESARROLLO PRODUCTIVO Y AMBIENTAL</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dirty="0">
                <a:highlight>
                  <a:srgbClr val="C0C0C0"/>
                </a:highlight>
              </a:rPr>
              <a:t>Fortalecimiento productivo y sostenibilidad</a:t>
            </a:r>
            <a:endParaRPr lang="es-ES" sz="2000" b="1" dirty="0">
              <a:solidFill>
                <a:schemeClr val="bg1"/>
              </a:solidFill>
              <a:highlight>
                <a:srgbClr val="C0C0C0"/>
              </a:highlight>
            </a:endParaRPr>
          </a:p>
        </p:txBody>
      </p:sp>
      <p:pic>
        <p:nvPicPr>
          <p:cNvPr id="22" name="Imagen 21">
            <a:extLst>
              <a:ext uri="{FF2B5EF4-FFF2-40B4-BE49-F238E27FC236}">
                <a16:creationId xmlns:a16="http://schemas.microsoft.com/office/drawing/2014/main" id="{1245AE06-1995-4271-BE68-B212B60B6027}"/>
              </a:ext>
            </a:extLst>
          </p:cNvPr>
          <p:cNvPicPr/>
          <p:nvPr/>
        </p:nvPicPr>
        <p:blipFill>
          <a:blip r:embed="rId3"/>
          <a:stretch>
            <a:fillRect/>
          </a:stretch>
        </p:blipFill>
        <p:spPr>
          <a:xfrm>
            <a:off x="-13982" y="1111776"/>
            <a:ext cx="4532194" cy="4462840"/>
          </a:xfrm>
          <a:prstGeom prst="rect">
            <a:avLst/>
          </a:prstGeom>
        </p:spPr>
      </p:pic>
      <p:pic>
        <p:nvPicPr>
          <p:cNvPr id="24" name="Imagen 23">
            <a:extLst>
              <a:ext uri="{FF2B5EF4-FFF2-40B4-BE49-F238E27FC236}">
                <a16:creationId xmlns:a16="http://schemas.microsoft.com/office/drawing/2014/main" id="{7FB85CF6-8ECC-450D-A920-81107B5816F2}"/>
              </a:ext>
            </a:extLst>
          </p:cNvPr>
          <p:cNvPicPr/>
          <p:nvPr/>
        </p:nvPicPr>
        <p:blipFill>
          <a:blip r:embed="rId4"/>
          <a:stretch>
            <a:fillRect/>
          </a:stretch>
        </p:blipFill>
        <p:spPr>
          <a:xfrm>
            <a:off x="4453390" y="1116106"/>
            <a:ext cx="3829998" cy="4454315"/>
          </a:xfrm>
          <a:prstGeom prst="rect">
            <a:avLst/>
          </a:prstGeom>
        </p:spPr>
      </p:pic>
      <p:pic>
        <p:nvPicPr>
          <p:cNvPr id="29" name="Imagen 28">
            <a:extLst>
              <a:ext uri="{FF2B5EF4-FFF2-40B4-BE49-F238E27FC236}">
                <a16:creationId xmlns:a16="http://schemas.microsoft.com/office/drawing/2014/main" id="{BE866B9B-8A5C-4B5A-9299-4AEE588DA92E}"/>
              </a:ext>
            </a:extLst>
          </p:cNvPr>
          <p:cNvPicPr/>
          <p:nvPr/>
        </p:nvPicPr>
        <p:blipFill>
          <a:blip r:embed="rId5"/>
          <a:stretch>
            <a:fillRect/>
          </a:stretch>
        </p:blipFill>
        <p:spPr>
          <a:xfrm>
            <a:off x="8283388" y="1129553"/>
            <a:ext cx="3907784" cy="4440868"/>
          </a:xfrm>
          <a:prstGeom prst="rect">
            <a:avLst/>
          </a:prstGeom>
        </p:spPr>
      </p:pic>
    </p:spTree>
    <p:extLst>
      <p:ext uri="{BB962C8B-B14F-4D97-AF65-F5344CB8AC3E}">
        <p14:creationId xmlns:p14="http://schemas.microsoft.com/office/powerpoint/2010/main" val="22501032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DESARROLLO PRODUCTIVO Y AMBIENTAL</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dirty="0">
                <a:highlight>
                  <a:srgbClr val="C0C0C0"/>
                </a:highlight>
              </a:rPr>
              <a:t>Fortalecimiento productivo y sostenibilidad</a:t>
            </a:r>
            <a:endParaRPr lang="es-ES" sz="2000" b="1" dirty="0">
              <a:solidFill>
                <a:schemeClr val="bg1"/>
              </a:solidFill>
              <a:highlight>
                <a:srgbClr val="C0C0C0"/>
              </a:highlight>
            </a:endParaRPr>
          </a:p>
        </p:txBody>
      </p:sp>
      <p:pic>
        <p:nvPicPr>
          <p:cNvPr id="17" name="Imagen 16">
            <a:extLst>
              <a:ext uri="{FF2B5EF4-FFF2-40B4-BE49-F238E27FC236}">
                <a16:creationId xmlns:a16="http://schemas.microsoft.com/office/drawing/2014/main" id="{3B4A5B29-A5AC-4F96-A3B1-2965CA1656EF}"/>
              </a:ext>
            </a:extLst>
          </p:cNvPr>
          <p:cNvPicPr/>
          <p:nvPr/>
        </p:nvPicPr>
        <p:blipFill>
          <a:blip r:embed="rId3" cstate="email">
            <a:extLst>
              <a:ext uri="{28A0092B-C50C-407E-A947-70E740481C1C}">
                <a14:useLocalDpi xmlns:a14="http://schemas.microsoft.com/office/drawing/2010/main"/>
              </a:ext>
            </a:extLst>
          </a:blip>
          <a:stretch>
            <a:fillRect/>
          </a:stretch>
        </p:blipFill>
        <p:spPr>
          <a:xfrm>
            <a:off x="-13982" y="1107716"/>
            <a:ext cx="5786164" cy="4387641"/>
          </a:xfrm>
          <a:prstGeom prst="rect">
            <a:avLst/>
          </a:prstGeom>
        </p:spPr>
      </p:pic>
      <p:pic>
        <p:nvPicPr>
          <p:cNvPr id="25" name="Imagen 24">
            <a:extLst>
              <a:ext uri="{FF2B5EF4-FFF2-40B4-BE49-F238E27FC236}">
                <a16:creationId xmlns:a16="http://schemas.microsoft.com/office/drawing/2014/main" id="{B4645136-E67D-4F3F-AF41-D58FF4EC3E13}"/>
              </a:ext>
            </a:extLst>
          </p:cNvPr>
          <p:cNvPicPr/>
          <p:nvPr/>
        </p:nvPicPr>
        <p:blipFill>
          <a:blip r:embed="rId4" cstate="email">
            <a:extLst>
              <a:ext uri="{28A0092B-C50C-407E-A947-70E740481C1C}">
                <a14:useLocalDpi xmlns:a14="http://schemas.microsoft.com/office/drawing/2010/main"/>
              </a:ext>
            </a:extLst>
          </a:blip>
          <a:stretch>
            <a:fillRect/>
          </a:stretch>
        </p:blipFill>
        <p:spPr>
          <a:xfrm>
            <a:off x="5772182" y="1111911"/>
            <a:ext cx="6418990" cy="4304527"/>
          </a:xfrm>
          <a:prstGeom prst="rect">
            <a:avLst/>
          </a:prstGeom>
        </p:spPr>
      </p:pic>
    </p:spTree>
    <p:extLst>
      <p:ext uri="{BB962C8B-B14F-4D97-AF65-F5344CB8AC3E}">
        <p14:creationId xmlns:p14="http://schemas.microsoft.com/office/powerpoint/2010/main" val="379536207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DESARROLLO PRODUCTIVO Y AMBIENTAL</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6996565" y="5794074"/>
            <a:ext cx="492427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6996565" y="5937164"/>
            <a:ext cx="53482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000" dirty="0">
                <a:highlight>
                  <a:srgbClr val="C0C0C0"/>
                </a:highlight>
              </a:rPr>
              <a:t>Fortalecimiento productivo y sostenibilidad</a:t>
            </a:r>
            <a:endParaRPr lang="es-ES" sz="2000" b="1" dirty="0">
              <a:solidFill>
                <a:schemeClr val="bg1"/>
              </a:solidFill>
              <a:highlight>
                <a:srgbClr val="C0C0C0"/>
              </a:highlight>
            </a:endParaRPr>
          </a:p>
        </p:txBody>
      </p:sp>
      <p:pic>
        <p:nvPicPr>
          <p:cNvPr id="16" name="Imagen 15">
            <a:extLst>
              <a:ext uri="{FF2B5EF4-FFF2-40B4-BE49-F238E27FC236}">
                <a16:creationId xmlns:a16="http://schemas.microsoft.com/office/drawing/2014/main" id="{A1A20604-D596-4507-9A58-C9CB4B526AE8}"/>
              </a:ext>
            </a:extLst>
          </p:cNvPr>
          <p:cNvPicPr/>
          <p:nvPr/>
        </p:nvPicPr>
        <p:blipFill>
          <a:blip r:embed="rId3"/>
          <a:stretch>
            <a:fillRect/>
          </a:stretch>
        </p:blipFill>
        <p:spPr>
          <a:xfrm>
            <a:off x="9219" y="1113307"/>
            <a:ext cx="7969943" cy="4427298"/>
          </a:xfrm>
          <a:prstGeom prst="rect">
            <a:avLst/>
          </a:prstGeom>
        </p:spPr>
      </p:pic>
      <p:pic>
        <p:nvPicPr>
          <p:cNvPr id="22" name="Imagen 21">
            <a:extLst>
              <a:ext uri="{FF2B5EF4-FFF2-40B4-BE49-F238E27FC236}">
                <a16:creationId xmlns:a16="http://schemas.microsoft.com/office/drawing/2014/main" id="{49E3FD3E-D89D-47F7-8EAD-6C94AADFD924}"/>
              </a:ext>
            </a:extLst>
          </p:cNvPr>
          <p:cNvPicPr/>
          <p:nvPr/>
        </p:nvPicPr>
        <p:blipFill>
          <a:blip r:embed="rId4"/>
          <a:stretch>
            <a:fillRect/>
          </a:stretch>
        </p:blipFill>
        <p:spPr>
          <a:xfrm>
            <a:off x="7987553" y="1111911"/>
            <a:ext cx="4195228" cy="4494237"/>
          </a:xfrm>
          <a:prstGeom prst="rect">
            <a:avLst/>
          </a:prstGeom>
        </p:spPr>
      </p:pic>
    </p:spTree>
    <p:extLst>
      <p:ext uri="{BB962C8B-B14F-4D97-AF65-F5344CB8AC3E}">
        <p14:creationId xmlns:p14="http://schemas.microsoft.com/office/powerpoint/2010/main" val="139510507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5845286" y="1246386"/>
            <a:ext cx="6211912" cy="4885473"/>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   </a:t>
              </a:r>
              <a:r>
                <a:rPr lang="es-EC" sz="4800" b="1" dirty="0"/>
                <a:t>GESTIÓN SOCIAL Y COMUNITARIA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22" name="CuadroTexto 21">
            <a:extLst>
              <a:ext uri="{FF2B5EF4-FFF2-40B4-BE49-F238E27FC236}">
                <a16:creationId xmlns:a16="http://schemas.microsoft.com/office/drawing/2014/main" id="{ACEC5D33-052D-4FBE-B170-D7B1520EF3BF}"/>
              </a:ext>
            </a:extLst>
          </p:cNvPr>
          <p:cNvSpPr txBox="1"/>
          <p:nvPr/>
        </p:nvSpPr>
        <p:spPr>
          <a:xfrm>
            <a:off x="65696" y="1268527"/>
            <a:ext cx="5603759" cy="3539430"/>
          </a:xfrm>
          <a:prstGeom prst="rect">
            <a:avLst/>
          </a:prstGeom>
          <a:solidFill>
            <a:schemeClr val="accent5">
              <a:lumMod val="75000"/>
            </a:schemeClr>
          </a:solidFill>
        </p:spPr>
        <p:txBody>
          <a:bodyPr wrap="square" rtlCol="0">
            <a:spAutoFit/>
          </a:bodyPr>
          <a:lstStyle/>
          <a:p>
            <a:endParaRPr lang="es-ES" sz="2000" dirty="0"/>
          </a:p>
          <a:p>
            <a:endParaRPr lang="es-ES" sz="2000" dirty="0"/>
          </a:p>
          <a:p>
            <a:endParaRPr lang="es-ES" sz="2000" dirty="0"/>
          </a:p>
          <a:p>
            <a:endParaRPr lang="es-ES" sz="2000" dirty="0"/>
          </a:p>
          <a:p>
            <a:pPr algn="just"/>
            <a:endParaRPr lang="es-ES" sz="2400" dirty="0">
              <a:solidFill>
                <a:schemeClr val="bg1"/>
              </a:solidFill>
            </a:endParaRPr>
          </a:p>
          <a:p>
            <a:pPr algn="just"/>
            <a:endParaRPr lang="es-ES" sz="2400" dirty="0">
              <a:solidFill>
                <a:schemeClr val="bg1"/>
              </a:solidFill>
            </a:endParaRPr>
          </a:p>
          <a:p>
            <a:pPr algn="just"/>
            <a:r>
              <a:rPr lang="es-ES" sz="2400" b="1" dirty="0">
                <a:solidFill>
                  <a:schemeClr val="bg1"/>
                </a:solidFill>
              </a:rPr>
              <a:t>Acciones orientadas al bienestar social, educación, deporte e inclusión, fortaleciendo el tejido social de la parroquia.</a:t>
            </a:r>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84211" y="1371739"/>
            <a:ext cx="534826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C" sz="2800" dirty="0">
                <a:highlight>
                  <a:srgbClr val="C0C0C0"/>
                </a:highlight>
              </a:rPr>
              <a:t>Acciones para el bienestar de la población</a:t>
            </a:r>
            <a:r>
              <a:rPr lang="es-EC" dirty="0">
                <a:highlight>
                  <a:srgbClr val="C0C0C0"/>
                </a:highlight>
              </a:rPr>
              <a:t>.</a:t>
            </a:r>
            <a:endParaRPr lang="es-ES" sz="2400" b="1" dirty="0">
              <a:solidFill>
                <a:schemeClr val="bg1"/>
              </a:solidFill>
              <a:highlight>
                <a:srgbClr val="C0C0C0"/>
              </a:highlight>
            </a:endParaRPr>
          </a:p>
        </p:txBody>
      </p:sp>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angle 1">
            <a:extLst>
              <a:ext uri="{FF2B5EF4-FFF2-40B4-BE49-F238E27FC236}">
                <a16:creationId xmlns:a16="http://schemas.microsoft.com/office/drawing/2014/main" id="{50D5B893-52CF-4390-BF3D-A17712880A33}"/>
              </a:ext>
            </a:extLst>
          </p:cNvPr>
          <p:cNvSpPr>
            <a:spLocks noChangeArrowheads="1"/>
          </p:cNvSpPr>
          <p:nvPr/>
        </p:nvSpPr>
        <p:spPr bwMode="auto">
          <a:xfrm>
            <a:off x="84211" y="3414764"/>
            <a:ext cx="56037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p:txBody>
      </p:sp>
      <p:pic>
        <p:nvPicPr>
          <p:cNvPr id="16" name="Imagen 15">
            <a:extLst>
              <a:ext uri="{FF2B5EF4-FFF2-40B4-BE49-F238E27FC236}">
                <a16:creationId xmlns:a16="http://schemas.microsoft.com/office/drawing/2014/main" id="{6EDBA53B-9A91-4AA4-87D5-FD9B50B523B6}"/>
              </a:ext>
            </a:extLst>
          </p:cNvPr>
          <p:cNvPicPr/>
          <p:nvPr/>
        </p:nvPicPr>
        <p:blipFill>
          <a:blip r:embed="rId3"/>
          <a:stretch>
            <a:fillRect/>
          </a:stretch>
        </p:blipFill>
        <p:spPr>
          <a:xfrm>
            <a:off x="5863800" y="1268527"/>
            <a:ext cx="6193397" cy="4863332"/>
          </a:xfrm>
          <a:prstGeom prst="rect">
            <a:avLst/>
          </a:prstGeom>
        </p:spPr>
      </p:pic>
    </p:spTree>
    <p:extLst>
      <p:ext uri="{BB962C8B-B14F-4D97-AF65-F5344CB8AC3E}">
        <p14:creationId xmlns:p14="http://schemas.microsoft.com/office/powerpoint/2010/main" val="10597316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GESTIÓN SOCIAL Y COMUNITARIA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785847" y="5794074"/>
            <a:ext cx="4134988"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301753" y="5844832"/>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IMPACTO HUMANO</a:t>
            </a:r>
            <a:endParaRPr lang="es-ES" sz="3200" b="1" dirty="0">
              <a:solidFill>
                <a:schemeClr val="bg1"/>
              </a:solidFill>
              <a:highlight>
                <a:srgbClr val="C0C0C0"/>
              </a:highlight>
            </a:endParaRPr>
          </a:p>
        </p:txBody>
      </p:sp>
      <p:pic>
        <p:nvPicPr>
          <p:cNvPr id="24" name="Imagen 23">
            <a:extLst>
              <a:ext uri="{FF2B5EF4-FFF2-40B4-BE49-F238E27FC236}">
                <a16:creationId xmlns:a16="http://schemas.microsoft.com/office/drawing/2014/main" id="{40EFE72C-2018-47A7-81C5-F0CEC2FA26AF}"/>
              </a:ext>
            </a:extLst>
          </p:cNvPr>
          <p:cNvPicPr/>
          <p:nvPr/>
        </p:nvPicPr>
        <p:blipFill>
          <a:blip r:embed="rId3"/>
          <a:stretch>
            <a:fillRect/>
          </a:stretch>
        </p:blipFill>
        <p:spPr>
          <a:xfrm>
            <a:off x="-13982" y="1111910"/>
            <a:ext cx="6503066" cy="4454315"/>
          </a:xfrm>
          <a:prstGeom prst="rect">
            <a:avLst/>
          </a:prstGeom>
        </p:spPr>
      </p:pic>
      <p:pic>
        <p:nvPicPr>
          <p:cNvPr id="26" name="Imagen 25">
            <a:extLst>
              <a:ext uri="{FF2B5EF4-FFF2-40B4-BE49-F238E27FC236}">
                <a16:creationId xmlns:a16="http://schemas.microsoft.com/office/drawing/2014/main" id="{F32D6204-598E-4157-9D0F-91EC9F7DCE20}"/>
              </a:ext>
            </a:extLst>
          </p:cNvPr>
          <p:cNvPicPr/>
          <p:nvPr/>
        </p:nvPicPr>
        <p:blipFill>
          <a:blip r:embed="rId4"/>
          <a:stretch>
            <a:fillRect/>
          </a:stretch>
        </p:blipFill>
        <p:spPr>
          <a:xfrm>
            <a:off x="6489085" y="1076770"/>
            <a:ext cx="5702088" cy="4496361"/>
          </a:xfrm>
          <a:prstGeom prst="rect">
            <a:avLst/>
          </a:prstGeom>
        </p:spPr>
      </p:pic>
    </p:spTree>
    <p:extLst>
      <p:ext uri="{BB962C8B-B14F-4D97-AF65-F5344CB8AC3E}">
        <p14:creationId xmlns:p14="http://schemas.microsoft.com/office/powerpoint/2010/main" val="209136988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GESTIÓN SOCIAL Y COMUNITARIA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785847" y="5794074"/>
            <a:ext cx="4134988"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301753" y="5844832"/>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IMPACTO HUMANO</a:t>
            </a:r>
            <a:endParaRPr lang="es-ES" sz="3200" b="1" dirty="0">
              <a:solidFill>
                <a:schemeClr val="bg1"/>
              </a:solidFill>
              <a:highlight>
                <a:srgbClr val="C0C0C0"/>
              </a:highlight>
            </a:endParaRPr>
          </a:p>
        </p:txBody>
      </p:sp>
      <p:pic>
        <p:nvPicPr>
          <p:cNvPr id="16" name="Imagen 15">
            <a:extLst>
              <a:ext uri="{FF2B5EF4-FFF2-40B4-BE49-F238E27FC236}">
                <a16:creationId xmlns:a16="http://schemas.microsoft.com/office/drawing/2014/main" id="{54D8B3DE-F6D6-4D5E-9FEE-26B3FCB4C060}"/>
              </a:ext>
            </a:extLst>
          </p:cNvPr>
          <p:cNvPicPr/>
          <p:nvPr/>
        </p:nvPicPr>
        <p:blipFill>
          <a:blip r:embed="rId3"/>
          <a:stretch>
            <a:fillRect/>
          </a:stretch>
        </p:blipFill>
        <p:spPr>
          <a:xfrm>
            <a:off x="0" y="1111911"/>
            <a:ext cx="4424082" cy="4428694"/>
          </a:xfrm>
          <a:prstGeom prst="rect">
            <a:avLst/>
          </a:prstGeom>
        </p:spPr>
      </p:pic>
      <p:pic>
        <p:nvPicPr>
          <p:cNvPr id="17" name="Imagen 16">
            <a:extLst>
              <a:ext uri="{FF2B5EF4-FFF2-40B4-BE49-F238E27FC236}">
                <a16:creationId xmlns:a16="http://schemas.microsoft.com/office/drawing/2014/main" id="{5EE9A818-1C9A-45B5-8D12-0BAC553420D9}"/>
              </a:ext>
            </a:extLst>
          </p:cNvPr>
          <p:cNvPicPr/>
          <p:nvPr/>
        </p:nvPicPr>
        <p:blipFill>
          <a:blip r:embed="rId4"/>
          <a:stretch>
            <a:fillRect/>
          </a:stretch>
        </p:blipFill>
        <p:spPr>
          <a:xfrm>
            <a:off x="4424082" y="1110389"/>
            <a:ext cx="3240742" cy="4428693"/>
          </a:xfrm>
          <a:prstGeom prst="rect">
            <a:avLst/>
          </a:prstGeom>
        </p:spPr>
      </p:pic>
      <p:pic>
        <p:nvPicPr>
          <p:cNvPr id="22" name="Imagen 21">
            <a:extLst>
              <a:ext uri="{FF2B5EF4-FFF2-40B4-BE49-F238E27FC236}">
                <a16:creationId xmlns:a16="http://schemas.microsoft.com/office/drawing/2014/main" id="{E14F30E2-EA00-49B9-84EC-A30E3A298E17}"/>
              </a:ext>
            </a:extLst>
          </p:cNvPr>
          <p:cNvPicPr/>
          <p:nvPr/>
        </p:nvPicPr>
        <p:blipFill>
          <a:blip r:embed="rId5"/>
          <a:stretch>
            <a:fillRect/>
          </a:stretch>
        </p:blipFill>
        <p:spPr>
          <a:xfrm>
            <a:off x="7664824" y="1106194"/>
            <a:ext cx="4526348" cy="4428693"/>
          </a:xfrm>
          <a:prstGeom prst="rect">
            <a:avLst/>
          </a:prstGeom>
        </p:spPr>
      </p:pic>
    </p:spTree>
    <p:extLst>
      <p:ext uri="{BB962C8B-B14F-4D97-AF65-F5344CB8AC3E}">
        <p14:creationId xmlns:p14="http://schemas.microsoft.com/office/powerpoint/2010/main" val="22955140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GESTIÓN SOCIAL Y COMUNITARIA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785847" y="5794074"/>
            <a:ext cx="4134988"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301753" y="5844832"/>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IMPACTO HUMANO</a:t>
            </a:r>
            <a:endParaRPr lang="es-ES" sz="3200" b="1" dirty="0">
              <a:solidFill>
                <a:schemeClr val="bg1"/>
              </a:solidFill>
              <a:highlight>
                <a:srgbClr val="C0C0C0"/>
              </a:highlight>
            </a:endParaRPr>
          </a:p>
        </p:txBody>
      </p:sp>
      <p:pic>
        <p:nvPicPr>
          <p:cNvPr id="24" name="Imagen 23">
            <a:extLst>
              <a:ext uri="{FF2B5EF4-FFF2-40B4-BE49-F238E27FC236}">
                <a16:creationId xmlns:a16="http://schemas.microsoft.com/office/drawing/2014/main" id="{0AC554F4-4EC0-4528-8ECB-06CA0C39D878}"/>
              </a:ext>
            </a:extLst>
          </p:cNvPr>
          <p:cNvPicPr/>
          <p:nvPr/>
        </p:nvPicPr>
        <p:blipFill>
          <a:blip r:embed="rId3"/>
          <a:stretch>
            <a:fillRect/>
          </a:stretch>
        </p:blipFill>
        <p:spPr>
          <a:xfrm>
            <a:off x="0" y="1124198"/>
            <a:ext cx="4491318" cy="4416407"/>
          </a:xfrm>
          <a:prstGeom prst="rect">
            <a:avLst/>
          </a:prstGeom>
        </p:spPr>
      </p:pic>
      <p:pic>
        <p:nvPicPr>
          <p:cNvPr id="25" name="Imagen 24">
            <a:extLst>
              <a:ext uri="{FF2B5EF4-FFF2-40B4-BE49-F238E27FC236}">
                <a16:creationId xmlns:a16="http://schemas.microsoft.com/office/drawing/2014/main" id="{9392D4C7-D6F9-41BB-947D-7A1CC68638F4}"/>
              </a:ext>
            </a:extLst>
          </p:cNvPr>
          <p:cNvPicPr/>
          <p:nvPr/>
        </p:nvPicPr>
        <p:blipFill>
          <a:blip r:embed="rId4"/>
          <a:stretch>
            <a:fillRect/>
          </a:stretch>
        </p:blipFill>
        <p:spPr>
          <a:xfrm>
            <a:off x="4491318" y="1120003"/>
            <a:ext cx="3469341" cy="4416406"/>
          </a:xfrm>
          <a:prstGeom prst="rect">
            <a:avLst/>
          </a:prstGeom>
        </p:spPr>
      </p:pic>
      <p:pic>
        <p:nvPicPr>
          <p:cNvPr id="26" name="Imagen 25">
            <a:extLst>
              <a:ext uri="{FF2B5EF4-FFF2-40B4-BE49-F238E27FC236}">
                <a16:creationId xmlns:a16="http://schemas.microsoft.com/office/drawing/2014/main" id="{87019353-0280-4E02-8FD5-C2824118EBE5}"/>
              </a:ext>
            </a:extLst>
          </p:cNvPr>
          <p:cNvPicPr/>
          <p:nvPr/>
        </p:nvPicPr>
        <p:blipFill>
          <a:blip r:embed="rId5"/>
          <a:stretch>
            <a:fillRect/>
          </a:stretch>
        </p:blipFill>
        <p:spPr>
          <a:xfrm>
            <a:off x="7881357" y="1111910"/>
            <a:ext cx="4305300" cy="4416406"/>
          </a:xfrm>
          <a:prstGeom prst="rect">
            <a:avLst/>
          </a:prstGeom>
        </p:spPr>
      </p:pic>
    </p:spTree>
    <p:extLst>
      <p:ext uri="{BB962C8B-B14F-4D97-AF65-F5344CB8AC3E}">
        <p14:creationId xmlns:p14="http://schemas.microsoft.com/office/powerpoint/2010/main" val="248559342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GESTIÓN SOCIAL Y COMUNITARIA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785847" y="5794074"/>
            <a:ext cx="4134988"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301753" y="5844832"/>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IMPACTO HUMANO</a:t>
            </a:r>
            <a:endParaRPr lang="es-ES" sz="3200" b="1" dirty="0">
              <a:solidFill>
                <a:schemeClr val="bg1"/>
              </a:solidFill>
              <a:highlight>
                <a:srgbClr val="C0C0C0"/>
              </a:highlight>
            </a:endParaRPr>
          </a:p>
        </p:txBody>
      </p:sp>
      <p:pic>
        <p:nvPicPr>
          <p:cNvPr id="17" name="Imagen 16">
            <a:extLst>
              <a:ext uri="{FF2B5EF4-FFF2-40B4-BE49-F238E27FC236}">
                <a16:creationId xmlns:a16="http://schemas.microsoft.com/office/drawing/2014/main" id="{2A1E4507-03E8-422C-9F3F-3E1900DA612E}"/>
              </a:ext>
            </a:extLst>
          </p:cNvPr>
          <p:cNvPicPr/>
          <p:nvPr/>
        </p:nvPicPr>
        <p:blipFill>
          <a:blip r:embed="rId3"/>
          <a:stretch>
            <a:fillRect/>
          </a:stretch>
        </p:blipFill>
        <p:spPr>
          <a:xfrm>
            <a:off x="0" y="1111911"/>
            <a:ext cx="5849471" cy="4428694"/>
          </a:xfrm>
          <a:prstGeom prst="rect">
            <a:avLst/>
          </a:prstGeom>
        </p:spPr>
      </p:pic>
      <p:pic>
        <p:nvPicPr>
          <p:cNvPr id="22" name="Imagen 21">
            <a:extLst>
              <a:ext uri="{FF2B5EF4-FFF2-40B4-BE49-F238E27FC236}">
                <a16:creationId xmlns:a16="http://schemas.microsoft.com/office/drawing/2014/main" id="{4B8CFBF1-4FD4-452F-8017-F45F9ED2BFED}"/>
              </a:ext>
            </a:extLst>
          </p:cNvPr>
          <p:cNvPicPr/>
          <p:nvPr/>
        </p:nvPicPr>
        <p:blipFill>
          <a:blip r:embed="rId4"/>
          <a:stretch>
            <a:fillRect/>
          </a:stretch>
        </p:blipFill>
        <p:spPr>
          <a:xfrm>
            <a:off x="5849470" y="1107715"/>
            <a:ext cx="6341701" cy="4428693"/>
          </a:xfrm>
          <a:prstGeom prst="rect">
            <a:avLst/>
          </a:prstGeom>
        </p:spPr>
      </p:pic>
    </p:spTree>
    <p:extLst>
      <p:ext uri="{BB962C8B-B14F-4D97-AF65-F5344CB8AC3E}">
        <p14:creationId xmlns:p14="http://schemas.microsoft.com/office/powerpoint/2010/main" val="340640093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GESTIÓN SOCIAL Y COMUNITARIA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785847" y="5794074"/>
            <a:ext cx="4134988"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301753" y="5844832"/>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IMPACTO HUMANO</a:t>
            </a:r>
            <a:endParaRPr lang="es-ES" sz="3200" b="1" dirty="0">
              <a:solidFill>
                <a:schemeClr val="bg1"/>
              </a:solidFill>
              <a:highlight>
                <a:srgbClr val="C0C0C0"/>
              </a:highlight>
            </a:endParaRPr>
          </a:p>
        </p:txBody>
      </p:sp>
      <p:pic>
        <p:nvPicPr>
          <p:cNvPr id="16" name="Imagen 15">
            <a:extLst>
              <a:ext uri="{FF2B5EF4-FFF2-40B4-BE49-F238E27FC236}">
                <a16:creationId xmlns:a16="http://schemas.microsoft.com/office/drawing/2014/main" id="{1223FBFE-A88A-4C50-A2D1-F403B774CC83}"/>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1111911"/>
            <a:ext cx="4800600" cy="4428694"/>
          </a:xfrm>
          <a:prstGeom prst="rect">
            <a:avLst/>
          </a:prstGeom>
        </p:spPr>
      </p:pic>
      <p:pic>
        <p:nvPicPr>
          <p:cNvPr id="24" name="Imagen 23">
            <a:extLst>
              <a:ext uri="{FF2B5EF4-FFF2-40B4-BE49-F238E27FC236}">
                <a16:creationId xmlns:a16="http://schemas.microsoft.com/office/drawing/2014/main" id="{CB666321-D25B-4112-A89F-57ADCE923D55}"/>
              </a:ext>
            </a:extLst>
          </p:cNvPr>
          <p:cNvPicPr/>
          <p:nvPr/>
        </p:nvPicPr>
        <p:blipFill>
          <a:blip r:embed="rId4"/>
          <a:stretch>
            <a:fillRect/>
          </a:stretch>
        </p:blipFill>
        <p:spPr>
          <a:xfrm>
            <a:off x="4800600" y="1127528"/>
            <a:ext cx="3106270" cy="4413077"/>
          </a:xfrm>
          <a:prstGeom prst="rect">
            <a:avLst/>
          </a:prstGeom>
        </p:spPr>
      </p:pic>
      <p:pic>
        <p:nvPicPr>
          <p:cNvPr id="25" name="Imagen 24">
            <a:extLst>
              <a:ext uri="{FF2B5EF4-FFF2-40B4-BE49-F238E27FC236}">
                <a16:creationId xmlns:a16="http://schemas.microsoft.com/office/drawing/2014/main" id="{A1248585-0C30-4516-991E-871C4DC75000}"/>
              </a:ext>
            </a:extLst>
          </p:cNvPr>
          <p:cNvPicPr/>
          <p:nvPr/>
        </p:nvPicPr>
        <p:blipFill>
          <a:blip r:embed="rId5"/>
          <a:stretch>
            <a:fillRect/>
          </a:stretch>
        </p:blipFill>
        <p:spPr>
          <a:xfrm>
            <a:off x="7906870" y="1106253"/>
            <a:ext cx="4284302" cy="4413076"/>
          </a:xfrm>
          <a:prstGeom prst="rect">
            <a:avLst/>
          </a:prstGeom>
        </p:spPr>
      </p:pic>
    </p:spTree>
    <p:extLst>
      <p:ext uri="{BB962C8B-B14F-4D97-AF65-F5344CB8AC3E}">
        <p14:creationId xmlns:p14="http://schemas.microsoft.com/office/powerpoint/2010/main" val="201078333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C" sz="4000" b="1" dirty="0"/>
                <a:t>GESTIÓN SOCIAL Y COMUNITARIA</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785847" y="5794074"/>
            <a:ext cx="4134988"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301753" y="5844832"/>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IMPACTO HUMANO</a:t>
            </a:r>
            <a:endParaRPr lang="es-ES" sz="3200" b="1" dirty="0">
              <a:solidFill>
                <a:schemeClr val="bg1"/>
              </a:solidFill>
              <a:highlight>
                <a:srgbClr val="C0C0C0"/>
              </a:highlight>
            </a:endParaRPr>
          </a:p>
        </p:txBody>
      </p:sp>
      <p:pic>
        <p:nvPicPr>
          <p:cNvPr id="17" name="Imagen 16">
            <a:extLst>
              <a:ext uri="{FF2B5EF4-FFF2-40B4-BE49-F238E27FC236}">
                <a16:creationId xmlns:a16="http://schemas.microsoft.com/office/drawing/2014/main" id="{710504B3-4B44-4EDD-B7E3-3305C9E096D5}"/>
              </a:ext>
            </a:extLst>
          </p:cNvPr>
          <p:cNvPicPr/>
          <p:nvPr/>
        </p:nvPicPr>
        <p:blipFill>
          <a:blip r:embed="rId3"/>
          <a:stretch>
            <a:fillRect/>
          </a:stretch>
        </p:blipFill>
        <p:spPr>
          <a:xfrm>
            <a:off x="39586" y="1119579"/>
            <a:ext cx="3855702" cy="4450841"/>
          </a:xfrm>
          <a:prstGeom prst="rect">
            <a:avLst/>
          </a:prstGeom>
        </p:spPr>
      </p:pic>
      <p:pic>
        <p:nvPicPr>
          <p:cNvPr id="22" name="Imagen 21">
            <a:extLst>
              <a:ext uri="{FF2B5EF4-FFF2-40B4-BE49-F238E27FC236}">
                <a16:creationId xmlns:a16="http://schemas.microsoft.com/office/drawing/2014/main" id="{AAF5A096-7E5F-486C-9F6A-86275279305F}"/>
              </a:ext>
            </a:extLst>
          </p:cNvPr>
          <p:cNvPicPr/>
          <p:nvPr/>
        </p:nvPicPr>
        <p:blipFill>
          <a:blip r:embed="rId4"/>
          <a:stretch>
            <a:fillRect/>
          </a:stretch>
        </p:blipFill>
        <p:spPr>
          <a:xfrm>
            <a:off x="4240908" y="1132781"/>
            <a:ext cx="3855702" cy="4450840"/>
          </a:xfrm>
          <a:prstGeom prst="rect">
            <a:avLst/>
          </a:prstGeom>
        </p:spPr>
      </p:pic>
      <p:pic>
        <p:nvPicPr>
          <p:cNvPr id="26" name="Imagen 25">
            <a:extLst>
              <a:ext uri="{FF2B5EF4-FFF2-40B4-BE49-F238E27FC236}">
                <a16:creationId xmlns:a16="http://schemas.microsoft.com/office/drawing/2014/main" id="{76C6CBCE-8161-4969-9F8E-7B240E8FB328}"/>
              </a:ext>
            </a:extLst>
          </p:cNvPr>
          <p:cNvPicPr/>
          <p:nvPr/>
        </p:nvPicPr>
        <p:blipFill>
          <a:blip r:embed="rId5"/>
          <a:stretch>
            <a:fillRect/>
          </a:stretch>
        </p:blipFill>
        <p:spPr>
          <a:xfrm>
            <a:off x="8442231" y="1102906"/>
            <a:ext cx="3710183" cy="4450840"/>
          </a:xfrm>
          <a:prstGeom prst="rect">
            <a:avLst/>
          </a:prstGeom>
        </p:spPr>
      </p:pic>
    </p:spTree>
    <p:extLst>
      <p:ext uri="{BB962C8B-B14F-4D97-AF65-F5344CB8AC3E}">
        <p14:creationId xmlns:p14="http://schemas.microsoft.com/office/powerpoint/2010/main" val="175888187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5845286" y="1246386"/>
            <a:ext cx="6211912" cy="4885473"/>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  </a:t>
              </a:r>
              <a:r>
                <a:rPr lang="es-ES" sz="4000" b="1" dirty="0"/>
                <a:t>SEGURIDAD CIUDADANA Y MONITOREO</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22" name="CuadroTexto 21">
            <a:extLst>
              <a:ext uri="{FF2B5EF4-FFF2-40B4-BE49-F238E27FC236}">
                <a16:creationId xmlns:a16="http://schemas.microsoft.com/office/drawing/2014/main" id="{ACEC5D33-052D-4FBE-B170-D7B1520EF3BF}"/>
              </a:ext>
            </a:extLst>
          </p:cNvPr>
          <p:cNvSpPr txBox="1"/>
          <p:nvPr/>
        </p:nvSpPr>
        <p:spPr>
          <a:xfrm>
            <a:off x="65696" y="1268527"/>
            <a:ext cx="5603759" cy="3108543"/>
          </a:xfrm>
          <a:prstGeom prst="rect">
            <a:avLst/>
          </a:prstGeom>
          <a:solidFill>
            <a:schemeClr val="accent5">
              <a:lumMod val="75000"/>
            </a:schemeClr>
          </a:solidFill>
        </p:spPr>
        <p:txBody>
          <a:bodyPr wrap="square" rtlCol="0">
            <a:spAutoFit/>
          </a:bodyPr>
          <a:lstStyle/>
          <a:p>
            <a:endParaRPr lang="es-ES" sz="2000" dirty="0"/>
          </a:p>
          <a:p>
            <a:endParaRPr lang="es-ES" sz="2000" dirty="0"/>
          </a:p>
          <a:p>
            <a:endParaRPr lang="es-ES" sz="2000" dirty="0"/>
          </a:p>
          <a:p>
            <a:endParaRPr lang="es-ES" sz="2000" dirty="0"/>
          </a:p>
          <a:p>
            <a:endParaRPr lang="es-ES" sz="2000" dirty="0"/>
          </a:p>
          <a:p>
            <a:pPr algn="just"/>
            <a:r>
              <a:rPr lang="es-ES" sz="2400" dirty="0">
                <a:solidFill>
                  <a:schemeClr val="bg1"/>
                </a:solidFill>
              </a:rPr>
              <a:t>Monitoreo continuo a través del sistema de cámaras de seguridad instaladas en la parroquia y sus comunidades.</a:t>
            </a:r>
          </a:p>
          <a:p>
            <a:pPr algn="just"/>
            <a:endParaRPr lang="es-ES" sz="2400" b="1" dirty="0">
              <a:solidFill>
                <a:schemeClr val="bg1"/>
              </a:solidFill>
            </a:endParaRPr>
          </a:p>
        </p:txBody>
      </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4" name="Rectangle 2">
            <a:extLst>
              <a:ext uri="{FF2B5EF4-FFF2-40B4-BE49-F238E27FC236}">
                <a16:creationId xmlns:a16="http://schemas.microsoft.com/office/drawing/2014/main" id="{A51B4195-1F77-4A41-BA01-A576A5948E93}"/>
              </a:ext>
            </a:extLst>
          </p:cNvPr>
          <p:cNvSpPr>
            <a:spLocks noChangeArrowheads="1"/>
          </p:cNvSpPr>
          <p:nvPr/>
        </p:nvSpPr>
        <p:spPr bwMode="auto">
          <a:xfrm>
            <a:off x="84211" y="1371739"/>
            <a:ext cx="534826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ES" sz="2800" dirty="0">
                <a:highlight>
                  <a:srgbClr val="C0C0C0"/>
                </a:highlight>
              </a:rPr>
              <a:t>Seguridad ciudadana y monitoreo permanente</a:t>
            </a:r>
            <a:endParaRPr lang="es-ES" sz="2400" b="1" dirty="0">
              <a:solidFill>
                <a:schemeClr val="bg1"/>
              </a:solidFill>
              <a:highlight>
                <a:srgbClr val="C0C0C0"/>
              </a:highlight>
            </a:endParaRPr>
          </a:p>
        </p:txBody>
      </p:sp>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angle 1">
            <a:extLst>
              <a:ext uri="{FF2B5EF4-FFF2-40B4-BE49-F238E27FC236}">
                <a16:creationId xmlns:a16="http://schemas.microsoft.com/office/drawing/2014/main" id="{50D5B893-52CF-4390-BF3D-A17712880A33}"/>
              </a:ext>
            </a:extLst>
          </p:cNvPr>
          <p:cNvSpPr>
            <a:spLocks noChangeArrowheads="1"/>
          </p:cNvSpPr>
          <p:nvPr/>
        </p:nvSpPr>
        <p:spPr bwMode="auto">
          <a:xfrm>
            <a:off x="84211" y="3414764"/>
            <a:ext cx="56037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altLang="es-EC" sz="1400" b="1" i="0" u="none" strike="noStrike" cap="none" normalizeH="0" baseline="0" dirty="0">
              <a:ln>
                <a:noFill/>
              </a:ln>
              <a:solidFill>
                <a:schemeClr val="bg1"/>
              </a:solidFill>
              <a:effectLst/>
              <a:latin typeface="Arial" panose="020B0604020202020204" pitchFamily="34" charset="0"/>
            </a:endParaRPr>
          </a:p>
        </p:txBody>
      </p:sp>
      <p:pic>
        <p:nvPicPr>
          <p:cNvPr id="16" name="Imagen 15">
            <a:extLst>
              <a:ext uri="{FF2B5EF4-FFF2-40B4-BE49-F238E27FC236}">
                <a16:creationId xmlns:a16="http://schemas.microsoft.com/office/drawing/2014/main" id="{6EDBA53B-9A91-4AA4-87D5-FD9B50B523B6}"/>
              </a:ext>
            </a:extLst>
          </p:cNvPr>
          <p:cNvPicPr/>
          <p:nvPr/>
        </p:nvPicPr>
        <p:blipFill>
          <a:blip r:embed="rId3"/>
          <a:stretch>
            <a:fillRect/>
          </a:stretch>
        </p:blipFill>
        <p:spPr>
          <a:xfrm>
            <a:off x="5863800" y="1268527"/>
            <a:ext cx="6193397" cy="4863332"/>
          </a:xfrm>
          <a:prstGeom prst="rect">
            <a:avLst/>
          </a:prstGeom>
        </p:spPr>
      </p:pic>
    </p:spTree>
    <p:extLst>
      <p:ext uri="{BB962C8B-B14F-4D97-AF65-F5344CB8AC3E}">
        <p14:creationId xmlns:p14="http://schemas.microsoft.com/office/powerpoint/2010/main" val="409065103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S" sz="4000" b="1" dirty="0"/>
                <a:t>SEGURIDAD CIUDADANA Y MONITOREO</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153835" y="5794074"/>
            <a:ext cx="476700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015796" y="5876627"/>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SEGURIDAD PARROQUIAL</a:t>
            </a:r>
            <a:endParaRPr lang="es-ES" sz="3200" b="1" dirty="0">
              <a:solidFill>
                <a:schemeClr val="bg1"/>
              </a:solidFill>
              <a:highlight>
                <a:srgbClr val="C0C0C0"/>
              </a:highlight>
            </a:endParaRPr>
          </a:p>
        </p:txBody>
      </p:sp>
      <p:pic>
        <p:nvPicPr>
          <p:cNvPr id="24" name="Imagen 23">
            <a:extLst>
              <a:ext uri="{FF2B5EF4-FFF2-40B4-BE49-F238E27FC236}">
                <a16:creationId xmlns:a16="http://schemas.microsoft.com/office/drawing/2014/main" id="{A64F7A4F-92D2-489A-AA62-06691D9332CB}"/>
              </a:ext>
            </a:extLst>
          </p:cNvPr>
          <p:cNvPicPr/>
          <p:nvPr/>
        </p:nvPicPr>
        <p:blipFill>
          <a:blip r:embed="rId3"/>
          <a:stretch>
            <a:fillRect/>
          </a:stretch>
        </p:blipFill>
        <p:spPr>
          <a:xfrm>
            <a:off x="15455" y="1111911"/>
            <a:ext cx="4798591" cy="4428694"/>
          </a:xfrm>
          <a:prstGeom prst="rect">
            <a:avLst/>
          </a:prstGeom>
        </p:spPr>
      </p:pic>
      <p:pic>
        <p:nvPicPr>
          <p:cNvPr id="25" name="Imagen 24">
            <a:extLst>
              <a:ext uri="{FF2B5EF4-FFF2-40B4-BE49-F238E27FC236}">
                <a16:creationId xmlns:a16="http://schemas.microsoft.com/office/drawing/2014/main" id="{1076EF07-26E3-49B7-A7F9-9689A87CA896}"/>
              </a:ext>
            </a:extLst>
          </p:cNvPr>
          <p:cNvPicPr/>
          <p:nvPr/>
        </p:nvPicPr>
        <p:blipFill>
          <a:blip r:embed="rId4"/>
          <a:stretch>
            <a:fillRect/>
          </a:stretch>
        </p:blipFill>
        <p:spPr>
          <a:xfrm>
            <a:off x="4829501" y="1125107"/>
            <a:ext cx="7347044" cy="4415498"/>
          </a:xfrm>
          <a:prstGeom prst="rect">
            <a:avLst/>
          </a:prstGeom>
        </p:spPr>
      </p:pic>
    </p:spTree>
    <p:extLst>
      <p:ext uri="{BB962C8B-B14F-4D97-AF65-F5344CB8AC3E}">
        <p14:creationId xmlns:p14="http://schemas.microsoft.com/office/powerpoint/2010/main" val="4911767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b="1" dirty="0"/>
                <a:t>🟥</a:t>
              </a:r>
              <a:r>
                <a:rPr lang="es-EC" sz="4800" b="1" dirty="0"/>
                <a:t> </a:t>
              </a:r>
              <a:r>
                <a:rPr lang="es-ES" sz="4000" b="1" dirty="0"/>
                <a:t>SEGURIDAD CIUDADANA Y MONITOREO</a:t>
              </a:r>
              <a:endParaRPr lang="es-EC" sz="4000" b="1" dirty="0"/>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1" name="CuadroTexto 20">
            <a:extLst>
              <a:ext uri="{FF2B5EF4-FFF2-40B4-BE49-F238E27FC236}">
                <a16:creationId xmlns:a16="http://schemas.microsoft.com/office/drawing/2014/main" id="{CC8DFF03-22A6-4A37-AFFD-F9EF711B7C6E}"/>
              </a:ext>
            </a:extLst>
          </p:cNvPr>
          <p:cNvSpPr txBox="1"/>
          <p:nvPr/>
        </p:nvSpPr>
        <p:spPr>
          <a:xfrm>
            <a:off x="7153835" y="5794074"/>
            <a:ext cx="4767000" cy="707886"/>
          </a:xfrm>
          <a:prstGeom prst="rect">
            <a:avLst/>
          </a:prstGeom>
          <a:solidFill>
            <a:schemeClr val="accent5">
              <a:lumMod val="75000"/>
            </a:schemeClr>
          </a:solidFill>
        </p:spPr>
        <p:txBody>
          <a:bodyPr wrap="square" rtlCol="0">
            <a:spAutoFit/>
          </a:bodyPr>
          <a:lstStyle/>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s-ES" sz="400" b="1" dirty="0">
              <a:solidFill>
                <a:schemeClr val="bg1"/>
              </a:solidFill>
            </a:endParaRPr>
          </a:p>
          <a:p>
            <a:endParaRPr lang="en-US" sz="400" b="1" dirty="0">
              <a:solidFill>
                <a:schemeClr val="bg1"/>
              </a:solidFill>
            </a:endParaRPr>
          </a:p>
        </p:txBody>
      </p:sp>
      <p:sp>
        <p:nvSpPr>
          <p:cNvPr id="23" name="Rectangle 2">
            <a:extLst>
              <a:ext uri="{FF2B5EF4-FFF2-40B4-BE49-F238E27FC236}">
                <a16:creationId xmlns:a16="http://schemas.microsoft.com/office/drawing/2014/main" id="{92E188DB-4B56-442A-94C6-A064FA0F3FAD}"/>
              </a:ext>
            </a:extLst>
          </p:cNvPr>
          <p:cNvSpPr>
            <a:spLocks noChangeArrowheads="1"/>
          </p:cNvSpPr>
          <p:nvPr/>
        </p:nvSpPr>
        <p:spPr bwMode="auto">
          <a:xfrm>
            <a:off x="7015796" y="5876627"/>
            <a:ext cx="50430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3200" dirty="0">
                <a:highlight>
                  <a:srgbClr val="C0C0C0"/>
                </a:highlight>
              </a:rPr>
              <a:t>SEGURIDAD PARROQUIAL</a:t>
            </a:r>
            <a:endParaRPr lang="es-ES" sz="3200" b="1" dirty="0">
              <a:solidFill>
                <a:schemeClr val="bg1"/>
              </a:solidFill>
              <a:highlight>
                <a:srgbClr val="C0C0C0"/>
              </a:highlight>
            </a:endParaRPr>
          </a:p>
        </p:txBody>
      </p:sp>
      <p:pic>
        <p:nvPicPr>
          <p:cNvPr id="4" name="Imagen 3">
            <a:extLst>
              <a:ext uri="{FF2B5EF4-FFF2-40B4-BE49-F238E27FC236}">
                <a16:creationId xmlns:a16="http://schemas.microsoft.com/office/drawing/2014/main" id="{EB8DB395-2C27-449B-91CA-D783A03466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50957"/>
            <a:ext cx="12191172" cy="4389648"/>
          </a:xfrm>
          <a:prstGeom prst="rect">
            <a:avLst/>
          </a:prstGeom>
        </p:spPr>
      </p:pic>
    </p:spTree>
    <p:extLst>
      <p:ext uri="{BB962C8B-B14F-4D97-AF65-F5344CB8AC3E}">
        <p14:creationId xmlns:p14="http://schemas.microsoft.com/office/powerpoint/2010/main" val="142109543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iagrama de flujo: proceso 14">
            <a:extLst>
              <a:ext uri="{FF2B5EF4-FFF2-40B4-BE49-F238E27FC236}">
                <a16:creationId xmlns:a16="http://schemas.microsoft.com/office/drawing/2014/main" id="{263561EF-70EC-4F5C-AEE6-7762BBA89782}"/>
              </a:ext>
            </a:extLst>
          </p:cNvPr>
          <p:cNvSpPr/>
          <p:nvPr/>
        </p:nvSpPr>
        <p:spPr>
          <a:xfrm>
            <a:off x="0" y="1116106"/>
            <a:ext cx="12191172" cy="4454315"/>
          </a:xfrm>
          <a:prstGeom prst="flowChartProcess">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5" name="Imagen 4">
            <a:extLst>
              <a:ext uri="{FF2B5EF4-FFF2-40B4-BE49-F238E27FC236}">
                <a16:creationId xmlns:a16="http://schemas.microsoft.com/office/drawing/2014/main" id="{A93C9893-A04F-41FA-83C2-B2A7D9B0C9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019" y="1151833"/>
            <a:ext cx="4114800" cy="4335927"/>
          </a:xfrm>
          <a:prstGeom prst="rect">
            <a:avLst/>
          </a:prstGeom>
        </p:spPr>
      </p:pic>
      <p:pic>
        <p:nvPicPr>
          <p:cNvPr id="8" name="Imagen 7">
            <a:extLst>
              <a:ext uri="{FF2B5EF4-FFF2-40B4-BE49-F238E27FC236}">
                <a16:creationId xmlns:a16="http://schemas.microsoft.com/office/drawing/2014/main" id="{6F3C01E0-5D1C-494A-B312-90EC123A87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4838" y="1116106"/>
            <a:ext cx="3888903" cy="4371654"/>
          </a:xfrm>
          <a:prstGeom prst="rect">
            <a:avLst/>
          </a:prstGeom>
        </p:spPr>
      </p:pic>
      <p:pic>
        <p:nvPicPr>
          <p:cNvPr id="10" name="Imagen 9">
            <a:extLst>
              <a:ext uri="{FF2B5EF4-FFF2-40B4-BE49-F238E27FC236}">
                <a16:creationId xmlns:a16="http://schemas.microsoft.com/office/drawing/2014/main" id="{AFAB58C9-0BD5-4452-8713-BC3B110592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40836" y="1133969"/>
            <a:ext cx="3903240" cy="4371654"/>
          </a:xfrm>
          <a:prstGeom prst="rect">
            <a:avLst/>
          </a:prstGeom>
        </p:spPr>
      </p:pic>
    </p:spTree>
    <p:extLst>
      <p:ext uri="{BB962C8B-B14F-4D97-AF65-F5344CB8AC3E}">
        <p14:creationId xmlns:p14="http://schemas.microsoft.com/office/powerpoint/2010/main" val="246534334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3150531"/>
            <a:ext cx="11967882" cy="28328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sz="1400" dirty="0"/>
              <a:t>En atención a su inquietud respecto al apoyo a las organizaciones productivas y artesanales de la parroquia, es importante señalar que la gestión de recursos y ejecución de proyectos se realiza conforme al </a:t>
            </a:r>
            <a:r>
              <a:rPr lang="es-MX" sz="1400" i="1" dirty="0"/>
              <a:t>Reglamento que regula la gestión del presupuesto participativo comunitario del Gobierno Autónomo Descentralizado Parroquial de San Gerardo</a:t>
            </a:r>
            <a:r>
              <a:rPr lang="es-MX" sz="1400" dirty="0"/>
              <a:t>.</a:t>
            </a:r>
          </a:p>
          <a:p>
            <a:r>
              <a:rPr lang="es-MX" sz="1400" dirty="0"/>
              <a:t>En este sentido, el </a:t>
            </a:r>
            <a:r>
              <a:rPr lang="es-MX" sz="1400" b="1" dirty="0"/>
              <a:t>Capítulo I</a:t>
            </a:r>
            <a:r>
              <a:rPr lang="es-MX" sz="1400" dirty="0"/>
              <a:t>, referente a la distribución de los recursos, establece en su </a:t>
            </a:r>
            <a:r>
              <a:rPr lang="es-MX" sz="1400" b="1" dirty="0"/>
              <a:t>Art. 4</a:t>
            </a:r>
            <a:r>
              <a:rPr lang="es-MX" sz="1400" dirty="0"/>
              <a:t> que el presupuesto participativo comunitario debe ser asignado de manera equitativa, considerando tanto a las seis comunidades que conforman la parroquia como a las asociaciones que se encuentren </a:t>
            </a:r>
            <a:r>
              <a:rPr lang="es-MX" sz="1400" b="1" dirty="0"/>
              <a:t>legalmente registradas</a:t>
            </a:r>
            <a:r>
              <a:rPr lang="es-MX" sz="1400" dirty="0"/>
              <a:t> dentro del GAD Parroquial.</a:t>
            </a:r>
          </a:p>
          <a:p>
            <a:r>
              <a:rPr lang="es-MX" sz="1400" dirty="0"/>
              <a:t>Bajo este marco normativo, la intervención institucional depende de la existencia de organizaciones formalmente constituidas y habilitadas, lo cual permite canalizar de manera adecuada los recursos públicos. Es importante mencionar que la disminución o desaparición de asociaciones también responde a diversos factores organizativos y de gestión interna propios de cada agrupación.</a:t>
            </a:r>
          </a:p>
          <a:p>
            <a:r>
              <a:rPr lang="es-MX" sz="1400" dirty="0"/>
              <a:t>No obstante, el GAD Parroquial mantiene la apertura para brindar acompañamiento, asesoría y apoyo a los procesos de reactivación o conformación de nuevas asociaciones, siempre que estas cumplan con los requisitos legales establecidos. De igual manera, se invita a los actores productivos a acercarse a la institución para trabajar de manera conjunta en la formulación de iniciativas que puedan ser consideradas dentro de los mecanismos de planificación participativa.</a:t>
            </a: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13734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lgn="ctr">
              <a:buAutoNum type="arabicPeriod"/>
            </a:pPr>
            <a:r>
              <a:rPr lang="es-EC" dirty="0"/>
              <a:t>MENCIONA LAS DUDAS O INQUIETUDES RESPECTO A LOS PROYECTOS O PROGRAMAS REALIZADAS EN EL AÑO 2025.</a:t>
            </a:r>
          </a:p>
          <a:p>
            <a:pPr algn="ctr"/>
            <a:endParaRPr lang="es-EC" dirty="0"/>
          </a:p>
          <a:p>
            <a:pPr algn="just"/>
            <a:r>
              <a:rPr lang="es-EC" sz="1600" dirty="0">
                <a:solidFill>
                  <a:schemeClr val="accent1"/>
                </a:solidFill>
              </a:rPr>
              <a:t>Mi duda o inquietud es el abandono a las organizaciones productivas, artesanales que no a habido un acercamiento peor el apoyo, San Gerardo se caracteriza por ser un sector productivo, ya que en el 2016 hubo 21 Asociaciones y ahora todos están desapareciendo ¿Porqué no hay un proyecto para todos ellos?</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Sra. Amalia Quirimbumbay </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50914415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2572581"/>
            <a:ext cx="11967882" cy="334248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sz="1600" dirty="0"/>
              <a:t>En atención a la inquietud planteada respecto a los recursos asignados a la Asociación de Mujeres Emprendedoras en el año 2023, se informa lo siguiente:</a:t>
            </a:r>
          </a:p>
          <a:p>
            <a:pPr>
              <a:buFont typeface="+mj-lt"/>
              <a:buAutoNum type="arabicPeriod"/>
            </a:pPr>
            <a:r>
              <a:rPr lang="es-MX" sz="1600" dirty="0"/>
              <a:t>Durante el año 2023 se realizó el trámite correspondiente para la adquisición de los materiales solicitados por la asociación mediante el portal de compras públicas SERCOP. No obstante, dicho proceso no pudo concretarse debido a la falta de ofertas  dentro del procedimiento de contratación, lo que impidió su adjudicación. Para respaldo de esta gestión, se cuenta con la documentación e imágenes del proceso realizado. </a:t>
            </a:r>
          </a:p>
          <a:p>
            <a:pPr>
              <a:buFont typeface="+mj-lt"/>
              <a:buAutoNum type="arabicPeriod"/>
            </a:pPr>
            <a:r>
              <a:rPr lang="es-MX" sz="1600" dirty="0"/>
              <a:t>En el ejercicio fiscal 2024, y conforme a la normativa vigente en materia de administración de recursos públicos, los valores no ejecutados fueron reprogramados y destinados a la ejecución de la obra del parque central, en beneficio de la colectividad. </a:t>
            </a:r>
          </a:p>
          <a:p>
            <a:pPr>
              <a:buFont typeface="+mj-lt"/>
              <a:buAutoNum type="arabicPeriod"/>
            </a:pPr>
            <a:r>
              <a:rPr lang="es-MX" sz="1600" dirty="0"/>
              <a:t>Posteriormente, se efectuó un traspaso de recursos para su inversión mediante convenio con la empresa DPM en el año 2024. Sin embargo, a la fecha no se han mantenido nuevos convenios con dicha empresa, por lo cual estos recursos no han sido nuevamente considerados bajo ese mecanismo. </a:t>
            </a:r>
          </a:p>
          <a:p>
            <a:r>
              <a:rPr lang="es-MX" sz="1600" dirty="0"/>
              <a:t>Cabe señalar que los procesos de inversión pública están sujetos a normativa legal y procedimientos administrativos que garantizan la transparencia y el uso adecuado de los recursos. No obstante, el GAD Parroquial reconoce la importancia de fortalecer los canales de comunicación con las organizaciones y se compromete a mejorar la notificación oportuna a las directivas en futuros procesos.</a:t>
            </a: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640092"/>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Para todos los miembros del Gad Parroquial, que paso en donde se invirtió los $1.000 dólares que correspondía a la asociación Mujeres Emprendedoras el año 2023, ya que nunca hubo un comunicado oficial a la directiva, que ese dinero no se nos iba a dar?</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392530" y="1174688"/>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Sra. Amalia Quirimbumbay </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86776534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5" name="Imagen 4">
            <a:extLst>
              <a:ext uri="{FF2B5EF4-FFF2-40B4-BE49-F238E27FC236}">
                <a16:creationId xmlns:a16="http://schemas.microsoft.com/office/drawing/2014/main" id="{166C7E37-4B25-4732-A500-62816C1921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942" y="6135"/>
            <a:ext cx="12123230" cy="5635154"/>
          </a:xfrm>
          <a:prstGeom prst="rect">
            <a:avLst/>
          </a:prstGeom>
        </p:spPr>
      </p:pic>
    </p:spTree>
    <p:extLst>
      <p:ext uri="{BB962C8B-B14F-4D97-AF65-F5344CB8AC3E}">
        <p14:creationId xmlns:p14="http://schemas.microsoft.com/office/powerpoint/2010/main" val="419239601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4" name="Imagen 3">
            <a:extLst>
              <a:ext uri="{FF2B5EF4-FFF2-40B4-BE49-F238E27FC236}">
                <a16:creationId xmlns:a16="http://schemas.microsoft.com/office/drawing/2014/main" id="{75E1AFFE-C3A9-439B-90DE-045EDE3092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58" y="0"/>
            <a:ext cx="11873722" cy="5729796"/>
          </a:xfrm>
          <a:prstGeom prst="rect">
            <a:avLst/>
          </a:prstGeom>
        </p:spPr>
      </p:pic>
    </p:spTree>
    <p:extLst>
      <p:ext uri="{BB962C8B-B14F-4D97-AF65-F5344CB8AC3E}">
        <p14:creationId xmlns:p14="http://schemas.microsoft.com/office/powerpoint/2010/main" val="148675562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2798952"/>
            <a:ext cx="11967882" cy="24489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dirty="0"/>
              <a:t>En atención a la consulta sobre la planificación para la construcción de los baños en el parque central, se informa lo siguiente:</a:t>
            </a:r>
          </a:p>
          <a:p>
            <a:r>
              <a:rPr lang="es-MX" dirty="0"/>
              <a:t>Actualmente, los recursos destinados para estudios y diseños de proyectos, que ascienden a un monto de USD 6.597,42, se encuentran asignados prioritariamente para los estudios de la Mina de Lastre.</a:t>
            </a:r>
          </a:p>
          <a:p>
            <a:r>
              <a:rPr lang="es-MX" dirty="0"/>
              <a:t>No obstante, el GAD Parroquial ha considerado la necesidad de implementar baterías sanitarias en el parque central, para lo cual se ha identificado un predio que actualmente se encuentra en proceso de legalización. Una vez concluido este trámite, se podrán desarrollar los estudios técnicos correspondientes que permitan viabilizar la construcción de dicha infraestructura.</a:t>
            </a:r>
          </a:p>
          <a:p>
            <a:r>
              <a:rPr lang="es-MX" dirty="0"/>
              <a:t>Es importante señalar además que el parque central en la actualidad no se encuentra bajo la administración directa del GAD Parroquial de San Gerardo.</a:t>
            </a: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Si ya tienen planificado o estudios donde se va hacer los baños del parque central.</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Sra. Amalia Quirimbumbay </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397235334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2798952"/>
            <a:ext cx="11967882" cy="24489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s-MX" sz="1600" dirty="0"/>
              <a:t>En atención a la consulta sobre la planificación o existencia de un proyecto para poner en funcionamiento la trituradora, se informa lo siguiente:</a:t>
            </a:r>
          </a:p>
          <a:p>
            <a:pPr algn="just"/>
            <a:r>
              <a:rPr lang="es-MX" sz="1600" dirty="0"/>
              <a:t>Se ha venido trabajando de manera articulada entre la Prefectura del Azuay, el GAD Municipal y el GAD Parroquial de San Gerardo, a través de una convocatoria abierta dirigida a todos los habitantes, con el objetivo de implementar la producción de abono orgánico tipo </a:t>
            </a:r>
            <a:r>
              <a:rPr lang="es-MX" sz="1600" dirty="0" err="1"/>
              <a:t>Bocashi</a:t>
            </a:r>
            <a:r>
              <a:rPr lang="es-MX" sz="1600" dirty="0"/>
              <a:t>. En una primera convocatoria, este proyecto benefició a 20 personas.</a:t>
            </a:r>
          </a:p>
          <a:p>
            <a:pPr algn="just"/>
            <a:r>
              <a:rPr lang="es-MX" sz="1600" dirty="0"/>
              <a:t>Se consideró dar continuidad a esta iniciativa mediante una segunda convocatoria; sin embargo, no se contó con la participación de beneficiarios, lo que limitó su ejecución.</a:t>
            </a:r>
          </a:p>
          <a:p>
            <a:pPr algn="just"/>
            <a:r>
              <a:rPr lang="es-MX" sz="1600" dirty="0"/>
              <a:t>Para el presente año, se tiene previsto gestionar un convenio con el Ministerio de Agricultura y Ganadería (MAG), con la finalidad de retomar y fortalecer este proyecto, lo cual permitiría también impulsar el uso y funcionamiento de la trituradora dentro de este proceso productivo.</a:t>
            </a: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Si ya tiene planificado  o algún proyecto para hacer funcionar la trituradora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Sra. Amalia Quirimbumbay </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349955031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2798952"/>
            <a:ext cx="11967882" cy="24977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s-MX" dirty="0"/>
              <a:t>En atención a la consulta sobre el presupuesto de la empresa  minera  se informa lo siguiente:</a:t>
            </a:r>
          </a:p>
          <a:p>
            <a:pPr algn="just"/>
            <a:r>
              <a:rPr lang="es-MX" dirty="0"/>
              <a:t>Mediante oficio recibido con fecha 21 de octubre de 2025, se notificó la terminación del convenio suscrito con la empresa minera y el GAD Parroquial de San Gerardo. En consecuencia, a partir de dicha fecha, el GAD Parroquial de San Gerardo dejó de percibir los recursos económicos que se generaban en el marco de este acuerdo.</a:t>
            </a:r>
          </a:p>
          <a:p>
            <a:pPr algn="just"/>
            <a:r>
              <a:rPr lang="es-MX" dirty="0"/>
              <a:t>En este contexto, la institución se encuentra sujeta a lo establecido en dicho documento, por lo que actualmente no se dispone de ingresos provenientes de la empresa minera. La administración parroquial mantiene su compromiso de gestionar alternativas que permitan suplir esta fuente de financiamiento, priorizando siempre el bienestar de la comunidad y el cumplimiento de la normativa vigente.</a:t>
            </a:r>
          </a:p>
          <a:p>
            <a:endParaRPr lang="es-MX" sz="1400" dirty="0"/>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Que pasó con el presupuesto de la minería, cual es su posición al respecto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Sra. Amalia Quirimbumbay </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302747674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Cual es la falta de comunicación entre autoridades y las personas de las comunidades y centro parroquial.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Sra. Amalia Quirimbumbay </a:t>
            </a:r>
            <a:endParaRPr lang="es-ES" sz="2000" b="1" dirty="0">
              <a:solidFill>
                <a:schemeClr val="bg1"/>
              </a:solidFill>
              <a:highlight>
                <a:srgbClr val="C0C0C0"/>
              </a:highlight>
            </a:endParaRPr>
          </a:p>
        </p:txBody>
      </p:sp>
      <p:sp>
        <p:nvSpPr>
          <p:cNvPr id="15" name="Rectángulo 14">
            <a:extLst>
              <a:ext uri="{FF2B5EF4-FFF2-40B4-BE49-F238E27FC236}">
                <a16:creationId xmlns:a16="http://schemas.microsoft.com/office/drawing/2014/main" id="{556F30AF-B092-498F-AB03-0CED96B27BCA}"/>
              </a:ext>
            </a:extLst>
          </p:cNvPr>
          <p:cNvSpPr/>
          <p:nvPr/>
        </p:nvSpPr>
        <p:spPr>
          <a:xfrm>
            <a:off x="111231" y="2701084"/>
            <a:ext cx="11967882" cy="24489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s-MX" dirty="0"/>
              <a:t>En atención a la consulta se informa lo siguiente:</a:t>
            </a:r>
          </a:p>
          <a:p>
            <a:pPr algn="just"/>
            <a:r>
              <a:rPr lang="es-MX" dirty="0"/>
              <a:t>La comunicación entre las autoridades y los habitantes de las comunidades, así como del centro parroquial, puede fortalecerse aún más mediante una participación más activa y constante de ambas partes. Desde el GAD Parroquial siempre se ha procurado involucrar a toda la parroquia en cada una de las actividades que se desarrollan mediante oficios, invitaciones digitales, redes sociales para promover espacios de integración y colaboración. Sin embargo, a pesar de las invitaciones que se han realizado, no siempre se cuenta con la participación de todos los habitantes en las diferentes actividades.</a:t>
            </a:r>
          </a:p>
          <a:p>
            <a:pPr algn="just"/>
            <a:endParaRPr lang="es-MX" sz="1400" dirty="0"/>
          </a:p>
          <a:p>
            <a:pPr algn="just"/>
            <a:endParaRPr lang="es-MX" sz="1400" dirty="0"/>
          </a:p>
        </p:txBody>
      </p:sp>
    </p:spTree>
    <p:extLst>
      <p:ext uri="{BB962C8B-B14F-4D97-AF65-F5344CB8AC3E}">
        <p14:creationId xmlns:p14="http://schemas.microsoft.com/office/powerpoint/2010/main" val="341396166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2" name="Imagen 1">
            <a:extLst>
              <a:ext uri="{FF2B5EF4-FFF2-40B4-BE49-F238E27FC236}">
                <a16:creationId xmlns:a16="http://schemas.microsoft.com/office/drawing/2014/main" id="{34304C6D-82BD-4308-8D7B-EAB8D61C033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42094" y="1248729"/>
            <a:ext cx="3087994" cy="4666337"/>
          </a:xfrm>
          <a:prstGeom prst="rect">
            <a:avLst/>
          </a:prstGeom>
        </p:spPr>
      </p:pic>
      <p:sp>
        <p:nvSpPr>
          <p:cNvPr id="4" name="AutoShape 2">
            <a:extLst>
              <a:ext uri="{FF2B5EF4-FFF2-40B4-BE49-F238E27FC236}">
                <a16:creationId xmlns:a16="http://schemas.microsoft.com/office/drawing/2014/main" id="{E84E384A-9825-407C-A0DB-079D5D46D03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5" name="Imagen 4">
            <a:extLst>
              <a:ext uri="{FF2B5EF4-FFF2-40B4-BE49-F238E27FC236}">
                <a16:creationId xmlns:a16="http://schemas.microsoft.com/office/drawing/2014/main" id="{AB731D15-F78E-4E35-B65B-999AA6ACB8E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39628" y="1237364"/>
            <a:ext cx="3657086" cy="4944254"/>
          </a:xfrm>
          <a:prstGeom prst="rect">
            <a:avLst/>
          </a:prstGeom>
        </p:spPr>
      </p:pic>
      <p:pic>
        <p:nvPicPr>
          <p:cNvPr id="8" name="Imagen 7">
            <a:extLst>
              <a:ext uri="{FF2B5EF4-FFF2-40B4-BE49-F238E27FC236}">
                <a16:creationId xmlns:a16="http://schemas.microsoft.com/office/drawing/2014/main" id="{FEAD9308-01F2-4B73-90C9-988B752CF7C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6200000">
            <a:off x="7684877" y="2043473"/>
            <a:ext cx="4944253" cy="3263173"/>
          </a:xfrm>
          <a:prstGeom prst="rect">
            <a:avLst/>
          </a:prstGeom>
        </p:spPr>
      </p:pic>
    </p:spTree>
    <p:extLst>
      <p:ext uri="{BB962C8B-B14F-4D97-AF65-F5344CB8AC3E}">
        <p14:creationId xmlns:p14="http://schemas.microsoft.com/office/powerpoint/2010/main" val="340682298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4" name="Imagen 3">
            <a:extLst>
              <a:ext uri="{FF2B5EF4-FFF2-40B4-BE49-F238E27FC236}">
                <a16:creationId xmlns:a16="http://schemas.microsoft.com/office/drawing/2014/main" id="{A3233772-92D3-4F76-8E4C-AED0021E64A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200000">
            <a:off x="-171511" y="1813000"/>
            <a:ext cx="4718357" cy="3320022"/>
          </a:xfrm>
          <a:prstGeom prst="rect">
            <a:avLst/>
          </a:prstGeom>
        </p:spPr>
      </p:pic>
      <p:pic>
        <p:nvPicPr>
          <p:cNvPr id="7" name="Imagen 6">
            <a:extLst>
              <a:ext uri="{FF2B5EF4-FFF2-40B4-BE49-F238E27FC236}">
                <a16:creationId xmlns:a16="http://schemas.microsoft.com/office/drawing/2014/main" id="{C5D84E00-58C1-46CB-BABF-56164015489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3287166" y="1800206"/>
            <a:ext cx="4718357" cy="3345612"/>
          </a:xfrm>
          <a:prstGeom prst="rect">
            <a:avLst/>
          </a:prstGeom>
        </p:spPr>
      </p:pic>
      <p:pic>
        <p:nvPicPr>
          <p:cNvPr id="9" name="Imagen 8">
            <a:extLst>
              <a:ext uri="{FF2B5EF4-FFF2-40B4-BE49-F238E27FC236}">
                <a16:creationId xmlns:a16="http://schemas.microsoft.com/office/drawing/2014/main" id="{8CA8DFC1-0C3A-40E3-86E7-A4D579BAD85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5400000">
            <a:off x="6865992" y="1692852"/>
            <a:ext cx="4718358" cy="3560318"/>
          </a:xfrm>
          <a:prstGeom prst="rect">
            <a:avLst/>
          </a:prstGeom>
        </p:spPr>
      </p:pic>
    </p:spTree>
    <p:extLst>
      <p:ext uri="{BB962C8B-B14F-4D97-AF65-F5344CB8AC3E}">
        <p14:creationId xmlns:p14="http://schemas.microsoft.com/office/powerpoint/2010/main" val="424272249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4" name="Imagen 3">
            <a:extLst>
              <a:ext uri="{FF2B5EF4-FFF2-40B4-BE49-F238E27FC236}">
                <a16:creationId xmlns:a16="http://schemas.microsoft.com/office/drawing/2014/main" id="{51A88B3C-EEF4-4819-B516-E2E1F33B7E7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200000">
            <a:off x="68995" y="1890217"/>
            <a:ext cx="4615872" cy="3311601"/>
          </a:xfrm>
          <a:prstGeom prst="rect">
            <a:avLst/>
          </a:prstGeom>
        </p:spPr>
      </p:pic>
      <p:pic>
        <p:nvPicPr>
          <p:cNvPr id="7" name="Imagen 6">
            <a:extLst>
              <a:ext uri="{FF2B5EF4-FFF2-40B4-BE49-F238E27FC236}">
                <a16:creationId xmlns:a16="http://schemas.microsoft.com/office/drawing/2014/main" id="{46872A0E-6C37-45A2-A3C4-123DAB106DB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6200000">
            <a:off x="3770042" y="1886392"/>
            <a:ext cx="4916631" cy="3643902"/>
          </a:xfrm>
          <a:prstGeom prst="rect">
            <a:avLst/>
          </a:prstGeom>
        </p:spPr>
      </p:pic>
      <p:pic>
        <p:nvPicPr>
          <p:cNvPr id="9" name="Imagen 8">
            <a:extLst>
              <a:ext uri="{FF2B5EF4-FFF2-40B4-BE49-F238E27FC236}">
                <a16:creationId xmlns:a16="http://schemas.microsoft.com/office/drawing/2014/main" id="{05499053-9DF7-46EC-8BED-B8CDFAF3AF9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6200000">
            <a:off x="7771380" y="1983034"/>
            <a:ext cx="4937266" cy="3471253"/>
          </a:xfrm>
          <a:prstGeom prst="rect">
            <a:avLst/>
          </a:prstGeom>
        </p:spPr>
      </p:pic>
    </p:spTree>
    <p:extLst>
      <p:ext uri="{BB962C8B-B14F-4D97-AF65-F5344CB8AC3E}">
        <p14:creationId xmlns:p14="http://schemas.microsoft.com/office/powerpoint/2010/main" val="407569243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3150532"/>
            <a:ext cx="11967882" cy="22776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dirty="0"/>
              <a:t>En atención a la consulta se informa lo siguiente:</a:t>
            </a:r>
          </a:p>
          <a:p>
            <a:r>
              <a:rPr lang="es-MX" dirty="0"/>
              <a:t>La inclusión de las comunidades dentro de los proyectos se realiza a través del presupuesto participativo comunitario, el cual se socializa cada año con todas las comunidades de la parroquia. En este proceso, cada comunidad tiene la oportunidad de analizar sus necesidades y priorizar en qué se invertirá el recurso asignado.</a:t>
            </a:r>
          </a:p>
          <a:p>
            <a:r>
              <a:rPr lang="es-MX" dirty="0"/>
              <a:t>En función de estas decisiones comunitarias, el Gobierno Autónomo Descentralizado Parroquial de San Gerardo brinda el apoyo correspondiente para la ejecución de los proyectos definidos. Por lo tanto, la participación de las comunidades, incluidas las más lejanas, depende directamente de los acuerdos y prioridades establecidos por cada una durante este proceso participativo.</a:t>
            </a: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13734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lgn="ctr">
              <a:buAutoNum type="arabicPeriod"/>
            </a:pPr>
            <a:r>
              <a:rPr lang="es-EC" dirty="0"/>
              <a:t>MENCIONA LAS DUDAS O INQUIETUDES RESPECTO A LOS PROYECTOS O PROGRAMAS REALIZADAS EN EL AÑO 2025.</a:t>
            </a:r>
          </a:p>
          <a:p>
            <a:pPr algn="ctr"/>
            <a:endParaRPr lang="es-EC" dirty="0"/>
          </a:p>
          <a:p>
            <a:pPr algn="just"/>
            <a:r>
              <a:rPr lang="es-EC" sz="1600" dirty="0">
                <a:solidFill>
                  <a:schemeClr val="accent1"/>
                </a:solidFill>
              </a:rPr>
              <a:t>Por que en los proyectos no están englobadas a las comunidades más lejanas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 Xavier Sangurima</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64370168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En el fortalecimiento de la parroquia por que no se han intervenido en las comunidades que han solicitado intervención.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 Xavier Sangurima  </a:t>
            </a:r>
            <a:endParaRPr lang="es-ES" sz="2000" b="1" dirty="0">
              <a:solidFill>
                <a:schemeClr val="bg1"/>
              </a:solidFill>
              <a:highlight>
                <a:srgbClr val="C0C0C0"/>
              </a:highlight>
            </a:endParaRPr>
          </a:p>
        </p:txBody>
      </p:sp>
      <p:sp>
        <p:nvSpPr>
          <p:cNvPr id="15" name="Rectángulo 14">
            <a:extLst>
              <a:ext uri="{FF2B5EF4-FFF2-40B4-BE49-F238E27FC236}">
                <a16:creationId xmlns:a16="http://schemas.microsoft.com/office/drawing/2014/main" id="{556F30AF-B092-498F-AB03-0CED96B27BCA}"/>
              </a:ext>
            </a:extLst>
          </p:cNvPr>
          <p:cNvSpPr/>
          <p:nvPr/>
        </p:nvSpPr>
        <p:spPr>
          <a:xfrm>
            <a:off x="111231" y="2701084"/>
            <a:ext cx="11967882" cy="27270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endParaRPr lang="es-MX" dirty="0"/>
          </a:p>
          <a:p>
            <a:pPr algn="just"/>
            <a:r>
              <a:rPr lang="es-MX" dirty="0"/>
              <a:t>En atención a la consulta se informa lo siguiente:</a:t>
            </a:r>
          </a:p>
          <a:p>
            <a:pPr algn="just"/>
            <a:r>
              <a:rPr lang="es-MX" dirty="0"/>
              <a:t>En el marco del fortalecimiento de la parroquia, en lo que respecta a la dotación de suministros agropecuarios, de caza y pesca, se han contemplado rubros destinados a la inversión en cada una de las comunidades, con el objetivo de impulsar el desarrollo productivo.</a:t>
            </a:r>
          </a:p>
          <a:p>
            <a:pPr algn="just"/>
            <a:r>
              <a:rPr lang="es-MX" dirty="0"/>
              <a:t>En cuanto a la intervención en mejoramiento vial, es importante señalar que se ha venido trabajando de manera articulada con la Prefectura del Azuay, entidad encargada de ejecutar directamente estos trabajos mediante el uso de maquinaria, ya que el GAD Parroquial no recibe recursos económicos para este fin específico.</a:t>
            </a:r>
          </a:p>
          <a:p>
            <a:pPr algn="just"/>
            <a:r>
              <a:rPr lang="es-MX" dirty="0"/>
              <a:t>Finalmente, es importante destacar la gestión que realizan los presidentes de cada comunidad, ya que su articulación permite agilizar la coordinación y ejecución de trabajos con otras instituciones que apoyan el desarrollo parroquial.</a:t>
            </a:r>
          </a:p>
          <a:p>
            <a:pPr algn="just"/>
            <a:endParaRPr lang="es-MX" sz="1400" dirty="0"/>
          </a:p>
          <a:p>
            <a:pPr algn="just"/>
            <a:endParaRPr lang="es-MX" sz="1400" dirty="0"/>
          </a:p>
        </p:txBody>
      </p:sp>
    </p:spTree>
    <p:extLst>
      <p:ext uri="{BB962C8B-B14F-4D97-AF65-F5344CB8AC3E}">
        <p14:creationId xmlns:p14="http://schemas.microsoft.com/office/powerpoint/2010/main" val="308745369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¿Por qué en infraestructura solo se ejecuta 1 obra de lo planificado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 Xavier Sangurima  </a:t>
            </a:r>
            <a:endParaRPr lang="es-ES" sz="2000" b="1" dirty="0">
              <a:solidFill>
                <a:schemeClr val="bg1"/>
              </a:solidFill>
              <a:highlight>
                <a:srgbClr val="C0C0C0"/>
              </a:highlight>
            </a:endParaRPr>
          </a:p>
        </p:txBody>
      </p:sp>
      <p:sp>
        <p:nvSpPr>
          <p:cNvPr id="15" name="Rectángulo 14">
            <a:extLst>
              <a:ext uri="{FF2B5EF4-FFF2-40B4-BE49-F238E27FC236}">
                <a16:creationId xmlns:a16="http://schemas.microsoft.com/office/drawing/2014/main" id="{556F30AF-B092-498F-AB03-0CED96B27BCA}"/>
              </a:ext>
            </a:extLst>
          </p:cNvPr>
          <p:cNvSpPr/>
          <p:nvPr/>
        </p:nvSpPr>
        <p:spPr>
          <a:xfrm>
            <a:off x="111231" y="2701084"/>
            <a:ext cx="11967882" cy="27270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endParaRPr lang="es-MX" dirty="0"/>
          </a:p>
          <a:p>
            <a:pPr algn="just"/>
            <a:r>
              <a:rPr lang="es-MX" dirty="0"/>
              <a:t>En atención a la consulta se informa lo siguiente:</a:t>
            </a:r>
          </a:p>
          <a:p>
            <a:r>
              <a:rPr lang="es-MX" dirty="0"/>
              <a:t>La ejecución de obras de infraestructura depende directamente de los recursos económicos asignados cada año, los cuales pueden variar. Debido a esta situación, la actual administración ha optado por priorizar el uso eficiente del presupuesto, promoviendo el ahorro de recursos con el fin de destinarlos a la ejecución de una obra de mayor impacto para toda la parroquia.</a:t>
            </a:r>
          </a:p>
          <a:p>
            <a:r>
              <a:rPr lang="es-MX" dirty="0"/>
              <a:t>En este sentido, aunque se hayan planificado varias intervenciones, se ha decidido concentrar la inversión en una sola obra significativa, garantizando así un beneficio más amplio y sostenible para la parroquia en general.</a:t>
            </a:r>
          </a:p>
          <a:p>
            <a:pPr algn="just"/>
            <a:endParaRPr lang="es-MX" sz="1400" dirty="0"/>
          </a:p>
        </p:txBody>
      </p:sp>
    </p:spTree>
    <p:extLst>
      <p:ext uri="{BB962C8B-B14F-4D97-AF65-F5344CB8AC3E}">
        <p14:creationId xmlns:p14="http://schemas.microsoft.com/office/powerpoint/2010/main" val="248202244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Se seguirán ejecutando obras con mayor alcance a la mayoría de  comunidades.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 Xavier Sangurima  </a:t>
            </a:r>
            <a:endParaRPr lang="es-ES" sz="2000" b="1" dirty="0">
              <a:solidFill>
                <a:schemeClr val="bg1"/>
              </a:solidFill>
              <a:highlight>
                <a:srgbClr val="C0C0C0"/>
              </a:highlight>
            </a:endParaRPr>
          </a:p>
        </p:txBody>
      </p:sp>
      <p:sp>
        <p:nvSpPr>
          <p:cNvPr id="15" name="Rectángulo 14">
            <a:extLst>
              <a:ext uri="{FF2B5EF4-FFF2-40B4-BE49-F238E27FC236}">
                <a16:creationId xmlns:a16="http://schemas.microsoft.com/office/drawing/2014/main" id="{556F30AF-B092-498F-AB03-0CED96B27BCA}"/>
              </a:ext>
            </a:extLst>
          </p:cNvPr>
          <p:cNvSpPr/>
          <p:nvPr/>
        </p:nvSpPr>
        <p:spPr>
          <a:xfrm>
            <a:off x="111231" y="2701084"/>
            <a:ext cx="11967882" cy="27270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endParaRPr lang="es-MX" dirty="0"/>
          </a:p>
          <a:p>
            <a:r>
              <a:rPr lang="es-MX" dirty="0"/>
              <a:t>Como Gobierno Autónomo Descentralizado Parroquial, nuestro compromiso es continuar apoyando a todas las comunidades, buscando siempre que las obras y acciones tengan el mayor alcance posible en beneficio de la mayoría de la población.</a:t>
            </a:r>
          </a:p>
          <a:p>
            <a:r>
              <a:rPr lang="es-MX" dirty="0"/>
              <a:t>Si bien no contamos con las competencias ni los recursos suficientes para ejecutar obras de gran magnitud, trabajamos de manera constante mediante mingas y otras acciones comunitarias, brindando apoyo directo a las necesidades locales. Es importante destacar que en ningún momento se ha dejado de lado a las comunidades; por el contrario, dentro de nuestras posibilidades, siempre hemos estado presentes.</a:t>
            </a:r>
          </a:p>
          <a:p>
            <a:r>
              <a:rPr lang="es-MX" dirty="0"/>
              <a:t>Nuestro objetivo es seguir gestionando y colaborando activamente para contribuir al desarrollo de la parroquia, y reiteramos que nuestro apoyo estará disponible cada vez que las comunidades lo requieran</a:t>
            </a:r>
          </a:p>
          <a:p>
            <a:pPr algn="just"/>
            <a:endParaRPr lang="es-MX" sz="1400" dirty="0"/>
          </a:p>
        </p:txBody>
      </p:sp>
    </p:spTree>
    <p:extLst>
      <p:ext uri="{BB962C8B-B14F-4D97-AF65-F5344CB8AC3E}">
        <p14:creationId xmlns:p14="http://schemas.microsoft.com/office/powerpoint/2010/main" val="383921954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9324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AutoNum type="arabicPeriod"/>
            </a:pPr>
            <a:r>
              <a:rPr lang="es-EC" sz="1400" dirty="0"/>
              <a:t>QUE PREGUNTAS TIENE USTED PARA LOS INTEGRNATES QUE CONFORMAN EL GOBIERNO AUTÓNOMO  DESCENTRALIZADO PARROQUIAL RURAL DE SAN GERARDO?</a:t>
            </a:r>
          </a:p>
          <a:p>
            <a:pPr algn="just"/>
            <a:r>
              <a:rPr lang="es-EC" sz="1600" b="1" dirty="0">
                <a:solidFill>
                  <a:schemeClr val="accent1"/>
                </a:solidFill>
              </a:rPr>
              <a:t>En seguridad que nos podrían ofrecer por el incremento de robos en las comunidades cercanas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 Xavier Sangurima  </a:t>
            </a:r>
            <a:endParaRPr lang="es-ES" sz="2000" b="1" dirty="0">
              <a:solidFill>
                <a:schemeClr val="bg1"/>
              </a:solidFill>
              <a:highlight>
                <a:srgbClr val="C0C0C0"/>
              </a:highlight>
            </a:endParaRPr>
          </a:p>
        </p:txBody>
      </p:sp>
      <p:sp>
        <p:nvSpPr>
          <p:cNvPr id="15" name="Rectángulo 14">
            <a:extLst>
              <a:ext uri="{FF2B5EF4-FFF2-40B4-BE49-F238E27FC236}">
                <a16:creationId xmlns:a16="http://schemas.microsoft.com/office/drawing/2014/main" id="{556F30AF-B092-498F-AB03-0CED96B27BCA}"/>
              </a:ext>
            </a:extLst>
          </p:cNvPr>
          <p:cNvSpPr/>
          <p:nvPr/>
        </p:nvSpPr>
        <p:spPr>
          <a:xfrm>
            <a:off x="111231" y="2701084"/>
            <a:ext cx="11967882" cy="27270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dirty="0"/>
              <a:t>En respuesta a su consulta, es importante informar que por parte del GAD Parroquial se viene realizando un monitoreo en la mayoría de las comunidades mediante la instalación de cámaras de seguridad. Actualmente, se cuenta con este sistema en sectores como Cauquil,  Santa Ana, Bestión, San Martín Chico y San Martín Grande, cuyos costos de implementación y mantenimiento son cubiertos con el presupuesto institucional.</a:t>
            </a:r>
          </a:p>
          <a:p>
            <a:r>
              <a:rPr lang="es-MX" dirty="0"/>
              <a:t>Este sistema tiene como objetivo fortalecer la seguridad y permitir una respuesta más oportuna ante cualquier eventualidad. De igual manera, se continuará gestionando acciones y coordinando con las entidades competentes para reforzar la seguridad en las comunidades.  </a:t>
            </a:r>
          </a:p>
        </p:txBody>
      </p:sp>
    </p:spTree>
    <p:extLst>
      <p:ext uri="{BB962C8B-B14F-4D97-AF65-F5344CB8AC3E}">
        <p14:creationId xmlns:p14="http://schemas.microsoft.com/office/powerpoint/2010/main" val="342554375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pic>
        <p:nvPicPr>
          <p:cNvPr id="15" name="Imagen 14">
            <a:extLst>
              <a:ext uri="{FF2B5EF4-FFF2-40B4-BE49-F238E27FC236}">
                <a16:creationId xmlns:a16="http://schemas.microsoft.com/office/drawing/2014/main" id="{F3082FC8-EAFF-416E-997A-41069F14A7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84991"/>
            <a:ext cx="12192000" cy="4488018"/>
          </a:xfrm>
          <a:prstGeom prst="rect">
            <a:avLst/>
          </a:prstGeom>
        </p:spPr>
      </p:pic>
      <p:grpSp>
        <p:nvGrpSpPr>
          <p:cNvPr id="17" name="Grupo 16">
            <a:extLst>
              <a:ext uri="{FF2B5EF4-FFF2-40B4-BE49-F238E27FC236}">
                <a16:creationId xmlns:a16="http://schemas.microsoft.com/office/drawing/2014/main" id="{C38880B0-7577-43F6-8F24-535273C5569E}"/>
              </a:ext>
            </a:extLst>
          </p:cNvPr>
          <p:cNvGrpSpPr/>
          <p:nvPr/>
        </p:nvGrpSpPr>
        <p:grpSpPr>
          <a:xfrm>
            <a:off x="-13155" y="0"/>
            <a:ext cx="12218309" cy="6858000"/>
            <a:chOff x="-12327" y="0"/>
            <a:chExt cx="12218309" cy="6858000"/>
          </a:xfrm>
        </p:grpSpPr>
        <p:sp>
          <p:nvSpPr>
            <p:cNvPr id="22" name="Rectángulo 21">
              <a:extLst>
                <a:ext uri="{FF2B5EF4-FFF2-40B4-BE49-F238E27FC236}">
                  <a16:creationId xmlns:a16="http://schemas.microsoft.com/office/drawing/2014/main" id="{967E645A-2A67-4221-9F9E-EF2A76F8E402}"/>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3" name="Grupo 22">
              <a:extLst>
                <a:ext uri="{FF2B5EF4-FFF2-40B4-BE49-F238E27FC236}">
                  <a16:creationId xmlns:a16="http://schemas.microsoft.com/office/drawing/2014/main" id="{B9CE6902-9E0B-471E-8F34-0A63117C415F}"/>
                </a:ext>
              </a:extLst>
            </p:cNvPr>
            <p:cNvGrpSpPr/>
            <p:nvPr/>
          </p:nvGrpSpPr>
          <p:grpSpPr>
            <a:xfrm>
              <a:off x="-12327" y="5645484"/>
              <a:ext cx="12218309" cy="1212516"/>
              <a:chOff x="-12327" y="5645484"/>
              <a:chExt cx="12218309" cy="1212516"/>
            </a:xfrm>
          </p:grpSpPr>
          <p:sp>
            <p:nvSpPr>
              <p:cNvPr id="24" name="Forma libre: forma 23">
                <a:extLst>
                  <a:ext uri="{FF2B5EF4-FFF2-40B4-BE49-F238E27FC236}">
                    <a16:creationId xmlns:a16="http://schemas.microsoft.com/office/drawing/2014/main" id="{30B6C2BE-7FCB-471C-A5EE-36DBC41DA027}"/>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5" name="Forma libre: forma 24">
                <a:extLst>
                  <a:ext uri="{FF2B5EF4-FFF2-40B4-BE49-F238E27FC236}">
                    <a16:creationId xmlns:a16="http://schemas.microsoft.com/office/drawing/2014/main" id="{4DB50017-AE9D-4785-A479-7174724BCEF0}"/>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Tree>
    <p:extLst>
      <p:ext uri="{BB962C8B-B14F-4D97-AF65-F5344CB8AC3E}">
        <p14:creationId xmlns:p14="http://schemas.microsoft.com/office/powerpoint/2010/main" val="170137382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3150532"/>
            <a:ext cx="11967882" cy="22776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dirty="0"/>
              <a:t>En atención a su consulta sobre el presupuesto total mencionado por el señor Presidente, se aclara que el valor de $57.000,00 corresponde a la suma de varios recursos presupuestarios. Para completar el monto total de $42.237,90, se considera el presupuesto del Programa 6 – Obras de Infraestructura, más el saldo de $15.393,97 correspondiente a la partida de Construcciones y Edificaciones del Proyecto 5 – Fortalecimiento de la Parroquia y sus Comunidades.</a:t>
            </a: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13734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lgn="ctr">
              <a:buAutoNum type="arabicPeriod"/>
            </a:pPr>
            <a:r>
              <a:rPr lang="es-EC" dirty="0"/>
              <a:t>MENCIONA LAS DUDAS O INQUIETUDES RESPECTO A LOS PROYECTOS O PROGRAMAS REALIZADAS EN EL AÑO 2025.</a:t>
            </a:r>
          </a:p>
          <a:p>
            <a:pPr algn="ctr"/>
            <a:endParaRPr lang="es-EC" dirty="0"/>
          </a:p>
          <a:p>
            <a:pPr algn="just"/>
            <a:r>
              <a:rPr lang="es-EC" sz="1600" dirty="0">
                <a:solidFill>
                  <a:schemeClr val="accent1"/>
                </a:solidFill>
              </a:rPr>
              <a:t>En cuanto al presupuesto total que mencionaba el sr. presidente de los  $57.000,00 por favor aclarar un poco más que presupuesto están sumados y si este presupuesto se podría utilizar para el arreglo de las vías en los sectores más afectados por el invierno. </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 Carlos Velásquez </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247589582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883E8A8B-F5FB-43AE-A9AF-71D757866CF2}"/>
              </a:ext>
            </a:extLst>
          </p:cNvPr>
          <p:cNvGrpSpPr/>
          <p:nvPr/>
        </p:nvGrpSpPr>
        <p:grpSpPr>
          <a:xfrm>
            <a:off x="-13155" y="0"/>
            <a:ext cx="12218309" cy="6858000"/>
            <a:chOff x="-12327" y="0"/>
            <a:chExt cx="12218309" cy="6858000"/>
          </a:xfrm>
        </p:grpSpPr>
        <p:sp>
          <p:nvSpPr>
            <p:cNvPr id="6" name="Rectángulo 5">
              <a:extLst>
                <a:ext uri="{FF2B5EF4-FFF2-40B4-BE49-F238E27FC236}">
                  <a16:creationId xmlns:a16="http://schemas.microsoft.com/office/drawing/2014/main" id="{0878CCC0-EB3C-497E-95E4-8183CBC71B34}"/>
                </a:ext>
              </a:extLst>
            </p:cNvPr>
            <p:cNvSpPr/>
            <p:nvPr/>
          </p:nvSpPr>
          <p:spPr>
            <a:xfrm>
              <a:off x="2307364" y="0"/>
              <a:ext cx="9884636" cy="1076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600" b="1" dirty="0"/>
                <a:t>PREGUNTAS Y RESPUESTAS </a:t>
              </a:r>
            </a:p>
          </p:txBody>
        </p:sp>
        <p:grpSp>
          <p:nvGrpSpPr>
            <p:cNvPr id="20" name="Grupo 19">
              <a:extLst>
                <a:ext uri="{FF2B5EF4-FFF2-40B4-BE49-F238E27FC236}">
                  <a16:creationId xmlns:a16="http://schemas.microsoft.com/office/drawing/2014/main" id="{F0BDE36A-65DF-4C04-B884-76E42E062328}"/>
                </a:ext>
              </a:extLst>
            </p:cNvPr>
            <p:cNvGrpSpPr/>
            <p:nvPr/>
          </p:nvGrpSpPr>
          <p:grpSpPr>
            <a:xfrm>
              <a:off x="-12327" y="5645484"/>
              <a:ext cx="12218309" cy="1212516"/>
              <a:chOff x="-12327" y="5645484"/>
              <a:chExt cx="12218309" cy="1212516"/>
            </a:xfrm>
          </p:grpSpPr>
          <p:sp>
            <p:nvSpPr>
              <p:cNvPr id="18" name="Forma libre: forma 17">
                <a:extLst>
                  <a:ext uri="{FF2B5EF4-FFF2-40B4-BE49-F238E27FC236}">
                    <a16:creationId xmlns:a16="http://schemas.microsoft.com/office/drawing/2014/main" id="{F7575166-C5EE-4F18-9753-B88A72027849}"/>
                  </a:ext>
                </a:extLst>
              </p:cNvPr>
              <p:cNvSpPr/>
              <p:nvPr/>
            </p:nvSpPr>
            <p:spPr>
              <a:xfrm>
                <a:off x="-10672" y="5645484"/>
                <a:ext cx="12216654" cy="1208321"/>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Forma libre: forma 18">
                <a:extLst>
                  <a:ext uri="{FF2B5EF4-FFF2-40B4-BE49-F238E27FC236}">
                    <a16:creationId xmlns:a16="http://schemas.microsoft.com/office/drawing/2014/main" id="{54251B7F-CD26-4311-9818-E883EB3AC4EE}"/>
                  </a:ext>
                </a:extLst>
              </p:cNvPr>
              <p:cNvSpPr/>
              <p:nvPr/>
            </p:nvSpPr>
            <p:spPr>
              <a:xfrm>
                <a:off x="-12327" y="5757950"/>
                <a:ext cx="12216654" cy="1100050"/>
              </a:xfrm>
              <a:custGeom>
                <a:avLst/>
                <a:gdLst>
                  <a:gd name="connsiteX0" fmla="*/ 10672 w 12216654"/>
                  <a:gd name="connsiteY0" fmla="*/ 704676 h 704676"/>
                  <a:gd name="connsiteX1" fmla="*/ 12216654 w 12216654"/>
                  <a:gd name="connsiteY1" fmla="*/ 704676 h 704676"/>
                  <a:gd name="connsiteX2" fmla="*/ 4196778 w 12216654"/>
                  <a:gd name="connsiteY2" fmla="*/ 511729 h 704676"/>
                  <a:gd name="connsiteX3" fmla="*/ 2283 w 12216654"/>
                  <a:gd name="connsiteY3" fmla="*/ 0 h 704676"/>
                  <a:gd name="connsiteX4" fmla="*/ 10672 w 12216654"/>
                  <a:gd name="connsiteY4" fmla="*/ 704676 h 7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654" h="704676">
                    <a:moveTo>
                      <a:pt x="10672" y="704676"/>
                    </a:moveTo>
                    <a:lnTo>
                      <a:pt x="12216654" y="704676"/>
                    </a:lnTo>
                    <a:lnTo>
                      <a:pt x="4196778" y="511729"/>
                    </a:lnTo>
                    <a:lnTo>
                      <a:pt x="2283" y="0"/>
                    </a:lnTo>
                    <a:cubicBezTo>
                      <a:pt x="-513" y="237688"/>
                      <a:pt x="-3310" y="475376"/>
                      <a:pt x="10672" y="7046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sp>
        <p:nvSpPr>
          <p:cNvPr id="32" name="CuadroTexto 31">
            <a:extLst>
              <a:ext uri="{FF2B5EF4-FFF2-40B4-BE49-F238E27FC236}">
                <a16:creationId xmlns:a16="http://schemas.microsoft.com/office/drawing/2014/main" id="{0F1796BE-6EC1-40BC-B69D-92D1C900AB6F}"/>
              </a:ext>
            </a:extLst>
          </p:cNvPr>
          <p:cNvSpPr txBox="1"/>
          <p:nvPr/>
        </p:nvSpPr>
        <p:spPr>
          <a:xfrm>
            <a:off x="-13982" y="6321272"/>
            <a:ext cx="3909270" cy="461665"/>
          </a:xfrm>
          <a:prstGeom prst="rect">
            <a:avLst/>
          </a:prstGeom>
          <a:noFill/>
        </p:spPr>
        <p:txBody>
          <a:bodyPr wrap="square" rtlCol="0">
            <a:spAutoFit/>
          </a:bodyPr>
          <a:lstStyle/>
          <a:p>
            <a:r>
              <a:rPr lang="es-ES" sz="2400" b="1" dirty="0">
                <a:solidFill>
                  <a:schemeClr val="bg1"/>
                </a:solidFill>
              </a:rPr>
              <a:t>RENDICIÓN DE CUENTAS</a:t>
            </a:r>
            <a:endParaRPr lang="es-EC" sz="2400" b="1" dirty="0">
              <a:solidFill>
                <a:schemeClr val="bg1"/>
              </a:solidFill>
            </a:endParaRPr>
          </a:p>
        </p:txBody>
      </p:sp>
      <p:sp>
        <p:nvSpPr>
          <p:cNvPr id="33" name="CuadroTexto 32">
            <a:extLst>
              <a:ext uri="{FF2B5EF4-FFF2-40B4-BE49-F238E27FC236}">
                <a16:creationId xmlns:a16="http://schemas.microsoft.com/office/drawing/2014/main" id="{31F3D12B-CC9D-4386-975C-28001B746D8C}"/>
              </a:ext>
            </a:extLst>
          </p:cNvPr>
          <p:cNvSpPr txBox="1"/>
          <p:nvPr/>
        </p:nvSpPr>
        <p:spPr>
          <a:xfrm>
            <a:off x="-1655" y="5919261"/>
            <a:ext cx="2001646" cy="646331"/>
          </a:xfrm>
          <a:prstGeom prst="rect">
            <a:avLst/>
          </a:prstGeom>
          <a:noFill/>
        </p:spPr>
        <p:txBody>
          <a:bodyPr wrap="square" rtlCol="0">
            <a:spAutoFit/>
          </a:bodyPr>
          <a:lstStyle/>
          <a:p>
            <a:r>
              <a:rPr lang="es-ES" sz="3600" dirty="0">
                <a:solidFill>
                  <a:schemeClr val="bg1"/>
                </a:solidFill>
                <a:latin typeface="Britannic Bold" panose="020B0903060703020204" pitchFamily="34" charset="0"/>
              </a:rPr>
              <a:t>2025</a:t>
            </a:r>
            <a:endParaRPr lang="es-EC" sz="3600" dirty="0">
              <a:solidFill>
                <a:schemeClr val="bg1"/>
              </a:solidFill>
              <a:latin typeface="Britannic Bold" panose="020B0903060703020204" pitchFamily="34" charset="0"/>
            </a:endParaRPr>
          </a:p>
        </p:txBody>
      </p:sp>
      <p:pic>
        <p:nvPicPr>
          <p:cNvPr id="3" name="Imagen 2">
            <a:extLst>
              <a:ext uri="{FF2B5EF4-FFF2-40B4-BE49-F238E27FC236}">
                <a16:creationId xmlns:a16="http://schemas.microsoft.com/office/drawing/2014/main" id="{4309B1CB-6875-4135-88DC-7C9407689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5320" y="681"/>
            <a:ext cx="1734671" cy="1076089"/>
          </a:xfrm>
          <a:prstGeom prst="rect">
            <a:avLst/>
          </a:prstGeom>
        </p:spPr>
      </p:pic>
      <p:sp>
        <p:nvSpPr>
          <p:cNvPr id="14" name="Rectangle 2">
            <a:extLst>
              <a:ext uri="{FF2B5EF4-FFF2-40B4-BE49-F238E27FC236}">
                <a16:creationId xmlns:a16="http://schemas.microsoft.com/office/drawing/2014/main" id="{F660F61F-DE72-4B9D-B667-43B7709CE895}"/>
              </a:ext>
            </a:extLst>
          </p:cNvPr>
          <p:cNvSpPr>
            <a:spLocks noChangeArrowheads="1"/>
          </p:cNvSpPr>
          <p:nvPr/>
        </p:nvSpPr>
        <p:spPr bwMode="auto">
          <a:xfrm>
            <a:off x="265320" y="2519321"/>
            <a:ext cx="5241542"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S" altLang="es-EC" sz="2400" b="1" i="0" u="none" strike="noStrike" cap="none" normalizeH="0" baseline="0" dirty="0">
              <a:ln>
                <a:noFill/>
              </a:ln>
              <a:solidFill>
                <a:schemeClr val="bg1"/>
              </a:solidFill>
              <a:effectLst/>
              <a:latin typeface="Arial" panose="020B0604020202020204" pitchFamily="34" charset="0"/>
            </a:endParaRPr>
          </a:p>
          <a:p>
            <a:pPr algn="just"/>
            <a:endParaRPr lang="es-ES" altLang="es-EC" sz="2400" b="1" dirty="0">
              <a:solidFill>
                <a:schemeClr val="bg1"/>
              </a:solidFill>
              <a:latin typeface="Arial" panose="020B0604020202020204" pitchFamily="34" charset="0"/>
            </a:endParaRPr>
          </a:p>
          <a:p>
            <a:pPr algn="just"/>
            <a:endParaRPr kumimoji="0" lang="es-EC" altLang="es-EC" sz="2000" b="0" i="0" u="none" strike="noStrike" cap="none" normalizeH="0" baseline="0" dirty="0">
              <a:ln>
                <a:noFill/>
              </a:ln>
              <a:solidFill>
                <a:schemeClr val="bg1"/>
              </a:solidFill>
              <a:effectLst/>
              <a:latin typeface="Arial" panose="020B0604020202020204" pitchFamily="34" charset="0"/>
            </a:endParaRPr>
          </a:p>
        </p:txBody>
      </p:sp>
      <p:sp>
        <p:nvSpPr>
          <p:cNvPr id="2" name="Rectángulo 1">
            <a:extLst>
              <a:ext uri="{FF2B5EF4-FFF2-40B4-BE49-F238E27FC236}">
                <a16:creationId xmlns:a16="http://schemas.microsoft.com/office/drawing/2014/main" id="{F5B17D14-563C-414C-B353-A657B29334FF}"/>
              </a:ext>
            </a:extLst>
          </p:cNvPr>
          <p:cNvSpPr/>
          <p:nvPr/>
        </p:nvSpPr>
        <p:spPr>
          <a:xfrm>
            <a:off x="111231" y="3150532"/>
            <a:ext cx="11967882" cy="22776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dirty="0"/>
              <a:t>En atención a su consulta es importante informar lo siguiente: </a:t>
            </a:r>
          </a:p>
          <a:p>
            <a:r>
              <a:rPr lang="es-MX" dirty="0"/>
              <a:t>En relación con el programa 5, punto 7.3.08.1, es importante señalar que este corresponde al fortalecimiento de la parroquia y sus comunidades. Dentro de este programa se contempla la partida presupuestaria 7.3.08.14, denominada ‘Suministros para actividades agropecuarias, pesca y caza’, en la cual se incluye el presupuesto destinado a las diferentes comunidades.</a:t>
            </a:r>
          </a:p>
          <a:p>
            <a:endParaRPr lang="es-MX" dirty="0"/>
          </a:p>
          <a:p>
            <a:r>
              <a:rPr lang="es-MX" dirty="0"/>
              <a:t>Para el año 2025, estos recursos fueron invertidos en la adquisición de abonos orgánicos y químicos, con una inversión total de USD 11.000,00 , con el objetivo de apoyar y fortalecer la producción agropecuaria local.</a:t>
            </a:r>
          </a:p>
        </p:txBody>
      </p:sp>
      <p:sp>
        <p:nvSpPr>
          <p:cNvPr id="16" name="Rectángulo 15">
            <a:extLst>
              <a:ext uri="{FF2B5EF4-FFF2-40B4-BE49-F238E27FC236}">
                <a16:creationId xmlns:a16="http://schemas.microsoft.com/office/drawing/2014/main" id="{8DFB0D95-92F1-40EA-BB51-2BA3B0EA0831}"/>
              </a:ext>
            </a:extLst>
          </p:cNvPr>
          <p:cNvSpPr/>
          <p:nvPr/>
        </p:nvSpPr>
        <p:spPr>
          <a:xfrm>
            <a:off x="111231" y="1707980"/>
            <a:ext cx="11967882" cy="13734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lgn="ctr">
              <a:buAutoNum type="arabicPeriod"/>
            </a:pPr>
            <a:r>
              <a:rPr lang="es-EC" dirty="0"/>
              <a:t>MENCIONA LAS DUDAS O INQUIETUDES RESPECTO A LOS PROYECTOS O PROGRAMAS REALIZADAS EN EL AÑO 2025.</a:t>
            </a:r>
          </a:p>
          <a:p>
            <a:pPr algn="ctr"/>
            <a:endParaRPr lang="es-EC" dirty="0"/>
          </a:p>
          <a:p>
            <a:pPr algn="just"/>
            <a:r>
              <a:rPr lang="es-EC" sz="1600" dirty="0">
                <a:solidFill>
                  <a:schemeClr val="accent1"/>
                </a:solidFill>
              </a:rPr>
              <a:t>En el programa 5, en el punto 7,3,08,1, se puede detallar en que fue esta inversión.</a:t>
            </a:r>
          </a:p>
        </p:txBody>
      </p:sp>
      <p:sp>
        <p:nvSpPr>
          <p:cNvPr id="21" name="Rectangle 2">
            <a:extLst>
              <a:ext uri="{FF2B5EF4-FFF2-40B4-BE49-F238E27FC236}">
                <a16:creationId xmlns:a16="http://schemas.microsoft.com/office/drawing/2014/main" id="{0426401A-FBC8-4B36-998D-678C87A560C3}"/>
              </a:ext>
            </a:extLst>
          </p:cNvPr>
          <p:cNvSpPr>
            <a:spLocks noChangeArrowheads="1"/>
          </p:cNvSpPr>
          <p:nvPr/>
        </p:nvSpPr>
        <p:spPr bwMode="auto">
          <a:xfrm>
            <a:off x="-1482177" y="1232204"/>
            <a:ext cx="5964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EC" sz="2000" dirty="0">
                <a:highlight>
                  <a:srgbClr val="C0C0C0"/>
                </a:highlight>
              </a:rPr>
              <a:t>Sr. Carlos Velásquez </a:t>
            </a:r>
            <a:endParaRPr lang="es-ES" sz="2000" b="1" dirty="0">
              <a:solidFill>
                <a:schemeClr val="bg1"/>
              </a:solidFill>
              <a:highlight>
                <a:srgbClr val="C0C0C0"/>
              </a:highlight>
            </a:endParaRPr>
          </a:p>
        </p:txBody>
      </p:sp>
    </p:spTree>
    <p:extLst>
      <p:ext uri="{BB962C8B-B14F-4D97-AF65-F5344CB8AC3E}">
        <p14:creationId xmlns:p14="http://schemas.microsoft.com/office/powerpoint/2010/main" val="178907968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3A8A66-A816-446B-A947-5CF81ADC4750}"/>
              </a:ext>
            </a:extLst>
          </p:cNvPr>
          <p:cNvSpPr>
            <a:spLocks noGrp="1"/>
          </p:cNvSpPr>
          <p:nvPr>
            <p:ph type="title"/>
          </p:nvPr>
        </p:nvSpPr>
        <p:spPr>
          <a:xfrm>
            <a:off x="3175960" y="3263599"/>
            <a:ext cx="5226170" cy="1325563"/>
          </a:xfrm>
        </p:spPr>
        <p:txBody>
          <a:bodyPr>
            <a:noAutofit/>
          </a:bodyPr>
          <a:lstStyle/>
          <a:p>
            <a:r>
              <a:rPr lang="es-MX" sz="13800" b="1" dirty="0">
                <a:solidFill>
                  <a:schemeClr val="accent1">
                    <a:lumMod val="75000"/>
                  </a:schemeClr>
                </a:solidFill>
                <a:latin typeface="Bahnschrift Condensed" panose="020B0502040204020203" pitchFamily="34" charset="0"/>
              </a:rPr>
              <a:t>GRACIAS </a:t>
            </a:r>
            <a:endParaRPr lang="es-EC" sz="13800" b="1" dirty="0">
              <a:solidFill>
                <a:schemeClr val="accent1">
                  <a:lumMod val="75000"/>
                </a:schemeClr>
              </a:solidFill>
              <a:latin typeface="Bahnschrift Condensed" panose="020B0502040204020203" pitchFamily="34" charset="0"/>
            </a:endParaRPr>
          </a:p>
        </p:txBody>
      </p:sp>
      <p:pic>
        <p:nvPicPr>
          <p:cNvPr id="4" name="Imagen 3">
            <a:extLst>
              <a:ext uri="{FF2B5EF4-FFF2-40B4-BE49-F238E27FC236}">
                <a16:creationId xmlns:a16="http://schemas.microsoft.com/office/drawing/2014/main" id="{DD88CA19-A93B-4B58-B663-BD861FB4021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797450" y="756103"/>
            <a:ext cx="3362088" cy="2047321"/>
          </a:xfrm>
          <a:prstGeom prst="rect">
            <a:avLst/>
          </a:prstGeom>
        </p:spPr>
      </p:pic>
      <p:sp>
        <p:nvSpPr>
          <p:cNvPr id="8" name="Triángulo rectángulo 7">
            <a:extLst>
              <a:ext uri="{FF2B5EF4-FFF2-40B4-BE49-F238E27FC236}">
                <a16:creationId xmlns:a16="http://schemas.microsoft.com/office/drawing/2014/main" id="{215C7377-787F-4520-94E6-237C7A61C2E5}"/>
              </a:ext>
            </a:extLst>
          </p:cNvPr>
          <p:cNvSpPr/>
          <p:nvPr/>
        </p:nvSpPr>
        <p:spPr>
          <a:xfrm>
            <a:off x="0" y="5388746"/>
            <a:ext cx="12192000" cy="1469254"/>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Triángulo rectángulo 8">
            <a:extLst>
              <a:ext uri="{FF2B5EF4-FFF2-40B4-BE49-F238E27FC236}">
                <a16:creationId xmlns:a16="http://schemas.microsoft.com/office/drawing/2014/main" id="{0FCBECB6-47A6-4924-A2DB-5A7DDE805977}"/>
              </a:ext>
            </a:extLst>
          </p:cNvPr>
          <p:cNvSpPr/>
          <p:nvPr/>
        </p:nvSpPr>
        <p:spPr>
          <a:xfrm>
            <a:off x="-1" y="5532436"/>
            <a:ext cx="12108612" cy="1325564"/>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0" name="Triángulo rectángulo 9">
            <a:extLst>
              <a:ext uri="{FF2B5EF4-FFF2-40B4-BE49-F238E27FC236}">
                <a16:creationId xmlns:a16="http://schemas.microsoft.com/office/drawing/2014/main" id="{245CE518-5339-4511-B62B-6131D284BDAF}"/>
              </a:ext>
            </a:extLst>
          </p:cNvPr>
          <p:cNvSpPr/>
          <p:nvPr/>
        </p:nvSpPr>
        <p:spPr>
          <a:xfrm rot="10800000">
            <a:off x="221942" y="0"/>
            <a:ext cx="11970058" cy="1469253"/>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Triángulo rectángulo 10">
            <a:extLst>
              <a:ext uri="{FF2B5EF4-FFF2-40B4-BE49-F238E27FC236}">
                <a16:creationId xmlns:a16="http://schemas.microsoft.com/office/drawing/2014/main" id="{8F631756-8141-4835-A112-1F309E6BC8A7}"/>
              </a:ext>
            </a:extLst>
          </p:cNvPr>
          <p:cNvSpPr/>
          <p:nvPr/>
        </p:nvSpPr>
        <p:spPr>
          <a:xfrm rot="10800000">
            <a:off x="-4" y="0"/>
            <a:ext cx="12192002" cy="1325562"/>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accent1">
                  <a:lumMod val="50000"/>
                </a:schemeClr>
              </a:solidFill>
            </a:endParaRPr>
          </a:p>
        </p:txBody>
      </p:sp>
    </p:spTree>
    <p:extLst>
      <p:ext uri="{BB962C8B-B14F-4D97-AF65-F5344CB8AC3E}">
        <p14:creationId xmlns:p14="http://schemas.microsoft.com/office/powerpoint/2010/main" val="38118574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6429</TotalTime>
  <Words>7650</Words>
  <Application>Microsoft Office PowerPoint</Application>
  <PresentationFormat>Panorámica</PresentationFormat>
  <Paragraphs>1481</Paragraphs>
  <Slides>176</Slides>
  <Notes>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176</vt:i4>
      </vt:variant>
    </vt:vector>
  </HeadingPairs>
  <TitlesOfParts>
    <vt:vector size="186" baseType="lpstr">
      <vt:lpstr>Aharoni</vt:lpstr>
      <vt:lpstr>Arial</vt:lpstr>
      <vt:lpstr>Bahnschrift Condensed</vt:lpstr>
      <vt:lpstr>Bahnschrift SemiBold</vt:lpstr>
      <vt:lpstr>Britannic Bold</vt:lpstr>
      <vt:lpstr>Calibri</vt:lpstr>
      <vt:lpstr>Calibri Light</vt:lpstr>
      <vt:lpstr>Times New Roman</vt:lpstr>
      <vt:lpstr>Wingdings</vt:lpstr>
      <vt:lpstr>Tema de Office</vt:lpstr>
      <vt:lpstr>RENDICIÓN DE CUENTAS 2025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COMISION DE VIALIDAD OBRAS PÙBLICAS E INFRAESTRUCTURA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Comunicacion</dc:creator>
  <cp:lastModifiedBy>IVAN</cp:lastModifiedBy>
  <cp:revision>116</cp:revision>
  <cp:lastPrinted>2026-05-12T13:47:27Z</cp:lastPrinted>
  <dcterms:created xsi:type="dcterms:W3CDTF">2022-03-11T21:29:23Z</dcterms:created>
  <dcterms:modified xsi:type="dcterms:W3CDTF">2026-05-12T15:34:22Z</dcterms:modified>
</cp:coreProperties>
</file>